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Average"/>
      <p:regular r:id="rId42"/>
    </p:embeddedFont>
    <p:embeddedFont>
      <p:font typeface="Oswald"/>
      <p:regular r:id="rId43"/>
      <p:bold r:id="rId44"/>
    </p:embeddedFont>
    <p:embeddedFont>
      <p:font typeface="Karla"/>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5BCDAD0-18ED-4BEB-AAF7-E102E77E79AB}">
  <a:tblStyle styleId="{C5BCDAD0-18ED-4BEB-AAF7-E102E77E79AB}"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Average-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Oswald-bold.fntdata"/><Relationship Id="rId21" Type="http://schemas.openxmlformats.org/officeDocument/2006/relationships/slide" Target="slides/slide16.xml"/><Relationship Id="rId43" Type="http://schemas.openxmlformats.org/officeDocument/2006/relationships/font" Target="fonts/Oswald-regular.fntdata"/><Relationship Id="rId24" Type="http://schemas.openxmlformats.org/officeDocument/2006/relationships/slide" Target="slides/slide19.xml"/><Relationship Id="rId46" Type="http://schemas.openxmlformats.org/officeDocument/2006/relationships/font" Target="fonts/Karla-bold.fntdata"/><Relationship Id="rId23" Type="http://schemas.openxmlformats.org/officeDocument/2006/relationships/slide" Target="slides/slide18.xml"/><Relationship Id="rId45" Type="http://schemas.openxmlformats.org/officeDocument/2006/relationships/font" Target="fonts/Karl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Karla-boldItalic.fntdata"/><Relationship Id="rId25" Type="http://schemas.openxmlformats.org/officeDocument/2006/relationships/slide" Target="slides/slide20.xml"/><Relationship Id="rId47" Type="http://schemas.openxmlformats.org/officeDocument/2006/relationships/font" Target="fonts/Karla-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00000"/>
              </a:lnSpc>
              <a:spcBef>
                <a:spcPts val="0"/>
              </a:spcBef>
              <a:spcAft>
                <a:spcPts val="1600"/>
              </a:spcAft>
              <a:buNone/>
            </a:pPr>
            <a:r>
              <a:rPr lang="en" sz="1400">
                <a:latin typeface="Average"/>
                <a:ea typeface="Average"/>
                <a:cs typeface="Average"/>
                <a:sym typeface="Average"/>
              </a:rPr>
              <a:t>Competitors</a:t>
            </a:r>
          </a:p>
          <a:p>
            <a:pPr lvl="0">
              <a:lnSpc>
                <a:spcPct val="100000"/>
              </a:lnSpc>
              <a:spcBef>
                <a:spcPts val="0"/>
              </a:spcBef>
              <a:spcAft>
                <a:spcPts val="1600"/>
              </a:spcAft>
              <a:buNone/>
            </a:pPr>
            <a:r>
              <a:rPr lang="en" sz="1400">
                <a:latin typeface="Average"/>
                <a:ea typeface="Average"/>
                <a:cs typeface="Average"/>
                <a:sym typeface="Average"/>
              </a:rPr>
              <a:t>Their price and features</a:t>
            </a:r>
          </a:p>
          <a:p>
            <a:pPr lvl="0">
              <a:lnSpc>
                <a:spcPct val="100000"/>
              </a:lnSpc>
              <a:spcBef>
                <a:spcPts val="0"/>
              </a:spcBef>
              <a:spcAft>
                <a:spcPts val="1600"/>
              </a:spcAft>
              <a:buNone/>
            </a:pPr>
            <a:r>
              <a:rPr lang="en" sz="1400">
                <a:latin typeface="Average"/>
                <a:ea typeface="Average"/>
                <a:cs typeface="Average"/>
                <a:sym typeface="Average"/>
              </a:rPr>
              <a:t>Why they are successful or unsuccessful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gn="just">
              <a:lnSpc>
                <a:spcPct val="115000"/>
              </a:lnSpc>
              <a:spcBef>
                <a:spcPts val="0"/>
              </a:spcBef>
              <a:buNone/>
            </a:pPr>
            <a:r>
              <a:rPr lang="en">
                <a:latin typeface="Cambria"/>
                <a:ea typeface="Cambria"/>
                <a:cs typeface="Cambria"/>
                <a:sym typeface="Cambria"/>
              </a:rPr>
              <a:t>The blind-spot detection device provides an affordable and reliable solution for vehicle users who wish to be safer on the roads.  If it had not been for this device, users would either have to purchase new cars for a comprehensive in-built blindspot monitoring system. </a:t>
            </a:r>
          </a:p>
          <a:p>
            <a:pPr lvl="0" algn="just">
              <a:lnSpc>
                <a:spcPct val="115000"/>
              </a:lnSpc>
              <a:spcBef>
                <a:spcPts val="0"/>
              </a:spcBef>
              <a:buNone/>
            </a:pPr>
            <a:r>
              <a:t/>
            </a:r>
            <a:endParaRPr>
              <a:latin typeface="Cambria"/>
              <a:ea typeface="Cambria"/>
              <a:cs typeface="Cambria"/>
              <a:sym typeface="Cambria"/>
            </a:endParaRPr>
          </a:p>
          <a:p>
            <a:pPr lvl="0" algn="just">
              <a:lnSpc>
                <a:spcPct val="115000"/>
              </a:lnSpc>
              <a:spcBef>
                <a:spcPts val="0"/>
              </a:spcBef>
              <a:buNone/>
            </a:pPr>
            <a:r>
              <a:rPr lang="en">
                <a:latin typeface="Cambria"/>
                <a:ea typeface="Cambria"/>
                <a:cs typeface="Cambria"/>
                <a:sym typeface="Cambria"/>
              </a:rPr>
              <a:t>Furthermore, only certain models have these systems in-built, the user might prefer a model that does not come with any in-built monitoring systems. In this case, our product is perfect for offering them an affordable and non-intrusive system. </a:t>
            </a:r>
          </a:p>
          <a:p>
            <a:pPr lvl="0" algn="just">
              <a:lnSpc>
                <a:spcPct val="115000"/>
              </a:lnSpc>
              <a:spcBef>
                <a:spcPts val="0"/>
              </a:spcBef>
              <a:buNone/>
            </a:pPr>
            <a:r>
              <a:t/>
            </a:r>
            <a:endParaRPr>
              <a:latin typeface="Cambria"/>
              <a:ea typeface="Cambria"/>
              <a:cs typeface="Cambria"/>
              <a:sym typeface="Cambria"/>
            </a:endParaRPr>
          </a:p>
          <a:p>
            <a:pPr lvl="0" algn="just">
              <a:lnSpc>
                <a:spcPct val="115000"/>
              </a:lnSpc>
              <a:spcBef>
                <a:spcPts val="0"/>
              </a:spcBef>
              <a:buNone/>
            </a:pPr>
            <a:r>
              <a:rPr lang="en">
                <a:latin typeface="Cambria"/>
                <a:ea typeface="Cambria"/>
                <a:cs typeface="Cambria"/>
                <a:sym typeface="Cambria"/>
              </a:rPr>
              <a:t>In addition, the affordability and ease of installation allows current vehicle users of older cars to achieve the same functionality as that found in modern and better cars. </a:t>
            </a:r>
          </a:p>
          <a:p>
            <a:pPr lvl="0" algn="just">
              <a:lnSpc>
                <a:spcPct val="115000"/>
              </a:lnSpc>
              <a:spcBef>
                <a:spcPts val="0"/>
              </a:spcBef>
              <a:buNone/>
            </a:pPr>
            <a:r>
              <a:t/>
            </a:r>
            <a:endParaRPr>
              <a:latin typeface="Cambria"/>
              <a:ea typeface="Cambria"/>
              <a:cs typeface="Cambria"/>
              <a:sym typeface="Cambria"/>
            </a:endParaRPr>
          </a:p>
          <a:p>
            <a:pPr lvl="0" algn="just">
              <a:lnSpc>
                <a:spcPct val="115000"/>
              </a:lnSpc>
              <a:spcBef>
                <a:spcPts val="0"/>
              </a:spcBef>
              <a:buNone/>
            </a:pPr>
            <a:r>
              <a:rPr lang="en">
                <a:latin typeface="Cambria"/>
                <a:ea typeface="Cambria"/>
                <a:cs typeface="Cambria"/>
                <a:sym typeface="Cambria"/>
              </a:rPr>
              <a:t>Regardless of the age or model of their cars, users can just purchase and stick on our affordable Blindspotter and achieve the same function found in premium and modern cars.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Outsource to contract manufacturer - cost of 12.83 usd each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Employing the six sigma statistical process control, so as to reduce cost of defect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plan to have a warehouse in Shenzhen, and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Check ur blindspots!</a:t>
            </a:r>
          </a:p>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Car owner frequent these places, good avenue to increase our product presence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Steady income rate, complement erratic nature of b2c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Engadget, gizmodo, wired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a:lnSpc>
                <a:spcPct val="115000"/>
              </a:lnSpc>
              <a:spcBef>
                <a:spcPts val="0"/>
              </a:spcBef>
              <a:spcAft>
                <a:spcPts val="1600"/>
              </a:spcAft>
              <a:buClr>
                <a:srgbClr val="000000"/>
              </a:buClr>
              <a:buSzPct val="100000"/>
              <a:buFont typeface="Average"/>
              <a:buChar char="-"/>
            </a:pPr>
            <a:r>
              <a:rPr lang="en" sz="1200">
                <a:latin typeface="Average"/>
                <a:ea typeface="Average"/>
                <a:cs typeface="Average"/>
                <a:sym typeface="Average"/>
              </a:rPr>
              <a:t>New cars taking over the market (it takes quite a long time to replace all old cars)</a:t>
            </a:r>
          </a:p>
          <a:p>
            <a:pPr indent="-304800" lvl="0" marL="457200">
              <a:lnSpc>
                <a:spcPct val="115000"/>
              </a:lnSpc>
              <a:spcBef>
                <a:spcPts val="0"/>
              </a:spcBef>
              <a:spcAft>
                <a:spcPts val="1600"/>
              </a:spcAft>
              <a:buClr>
                <a:srgbClr val="000000"/>
              </a:buClr>
              <a:buSzPct val="100000"/>
              <a:buFont typeface="Average"/>
              <a:buChar char="-"/>
            </a:pPr>
            <a:r>
              <a:rPr lang="en" sz="1200">
                <a:latin typeface="Average"/>
                <a:ea typeface="Average"/>
                <a:cs typeface="Average"/>
                <a:sym typeface="Average"/>
              </a:rPr>
              <a:t>Copycat devices (file for patent before launching product)</a:t>
            </a:r>
          </a:p>
          <a:p>
            <a:pPr indent="-304800" lvl="0" marL="457200">
              <a:lnSpc>
                <a:spcPct val="115000"/>
              </a:lnSpc>
              <a:spcBef>
                <a:spcPts val="0"/>
              </a:spcBef>
              <a:spcAft>
                <a:spcPts val="1600"/>
              </a:spcAft>
              <a:buClr>
                <a:srgbClr val="000000"/>
              </a:buClr>
              <a:buSzPct val="100000"/>
              <a:buFont typeface="Average"/>
              <a:buChar char="-"/>
            </a:pPr>
            <a:r>
              <a:rPr lang="en" sz="1200">
                <a:latin typeface="Average"/>
                <a:ea typeface="Average"/>
                <a:cs typeface="Average"/>
                <a:sym typeface="Average"/>
              </a:rPr>
              <a:t>Copycat devices (Constantly having RnD on our product, outsmart competitors)</a:t>
            </a:r>
          </a:p>
          <a:p>
            <a:pPr indent="-304800" lvl="0" marL="457200">
              <a:lnSpc>
                <a:spcPct val="115000"/>
              </a:lnSpc>
              <a:spcBef>
                <a:spcPts val="0"/>
              </a:spcBef>
              <a:spcAft>
                <a:spcPts val="1600"/>
              </a:spcAft>
              <a:buClr>
                <a:srgbClr val="000000"/>
              </a:buClr>
              <a:buSzPct val="100000"/>
              <a:buFont typeface="Average"/>
              <a:buChar char="-"/>
            </a:pPr>
            <a:r>
              <a:rPr lang="en" sz="1200">
                <a:latin typeface="Average"/>
                <a:ea typeface="Average"/>
                <a:cs typeface="Average"/>
                <a:sym typeface="Average"/>
              </a:rPr>
              <a:t>Sales to customers not as good as predicted (Try in a different market in SEA) </a:t>
            </a:r>
          </a:p>
          <a:p>
            <a:pPr indent="-304800" lvl="0" marL="457200">
              <a:lnSpc>
                <a:spcPct val="115000"/>
              </a:lnSpc>
              <a:spcBef>
                <a:spcPts val="0"/>
              </a:spcBef>
              <a:spcAft>
                <a:spcPts val="1600"/>
              </a:spcAft>
              <a:buClr>
                <a:srgbClr val="000000"/>
              </a:buClr>
              <a:buSzPct val="100000"/>
              <a:buFont typeface="Average"/>
              <a:buChar char="-"/>
            </a:pPr>
            <a:r>
              <a:rPr lang="en" sz="1200">
                <a:latin typeface="Average"/>
                <a:ea typeface="Average"/>
                <a:cs typeface="Average"/>
                <a:sym typeface="Average"/>
              </a:rPr>
              <a:t>Sales to customers not as good as predicted (Selling the business to larger car companies/accessories companies)</a:t>
            </a:r>
          </a:p>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8.png"/><Relationship Id="rId4" Type="http://schemas.openxmlformats.org/officeDocument/2006/relationships/image" Target="../media/image00.png"/><Relationship Id="rId5" Type="http://schemas.openxmlformats.org/officeDocument/2006/relationships/image" Target="../media/image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13.jp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jpg"/><Relationship Id="rId8"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youtube.com/v/aNZaZX3PBjc" TargetMode="External"/><Relationship Id="rId4" Type="http://schemas.openxmlformats.org/officeDocument/2006/relationships/image" Target="../media/image0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7.png"/><Relationship Id="rId4"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p:nvPr/>
        </p:nvSpPr>
        <p:spPr>
          <a:xfrm>
            <a:off x="4084550" y="2760850"/>
            <a:ext cx="1106100" cy="3120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 name="Shape 60"/>
          <p:cNvSpPr txBox="1"/>
          <p:nvPr>
            <p:ph idx="1" type="subTitle"/>
          </p:nvPr>
        </p:nvSpPr>
        <p:spPr>
          <a:xfrm>
            <a:off x="671250" y="2793875"/>
            <a:ext cx="7801500" cy="792600"/>
          </a:xfrm>
          <a:prstGeom prst="rect">
            <a:avLst/>
          </a:prstGeom>
        </p:spPr>
        <p:txBody>
          <a:bodyPr anchorCtr="0" anchor="t" bIns="91425" lIns="91425" rIns="91425" tIns="91425">
            <a:noAutofit/>
          </a:bodyPr>
          <a:lstStyle/>
          <a:p>
            <a:pPr lvl="0">
              <a:spcBef>
                <a:spcPts val="0"/>
              </a:spcBef>
              <a:buNone/>
            </a:pPr>
            <a:r>
              <a:rPr lang="en"/>
              <a:t>Sherwin | Joo Chuen | Wong Chong | Jing Jie | Evelyn</a:t>
            </a:r>
          </a:p>
          <a:p>
            <a:pPr lvl="0">
              <a:spcBef>
                <a:spcPts val="0"/>
              </a:spcBef>
              <a:buNone/>
            </a:pPr>
            <a:r>
              <a:rPr lang="en"/>
              <a:t>Group 7</a:t>
            </a:r>
          </a:p>
        </p:txBody>
      </p:sp>
      <p:sp>
        <p:nvSpPr>
          <p:cNvPr id="61" name="Shape 61"/>
          <p:cNvSpPr txBox="1"/>
          <p:nvPr>
            <p:ph type="ctrTitle"/>
          </p:nvPr>
        </p:nvSpPr>
        <p:spPr>
          <a:xfrm>
            <a:off x="671257" y="990800"/>
            <a:ext cx="7801500" cy="1730100"/>
          </a:xfrm>
          <a:prstGeom prst="rect">
            <a:avLst/>
          </a:prstGeom>
        </p:spPr>
        <p:txBody>
          <a:bodyPr anchorCtr="0" anchor="b" bIns="91425" lIns="91425" rIns="91425" tIns="91425">
            <a:noAutofit/>
          </a:bodyPr>
          <a:lstStyle/>
          <a:p>
            <a:pPr lvl="0">
              <a:spcBef>
                <a:spcPts val="0"/>
              </a:spcBef>
              <a:buNone/>
            </a:pPr>
            <a:r>
              <a:rPr lang="en"/>
              <a:t>BlindSpotter</a:t>
            </a:r>
          </a:p>
        </p:txBody>
      </p:sp>
      <p:cxnSp>
        <p:nvCxnSpPr>
          <p:cNvPr id="62" name="Shape 62"/>
          <p:cNvCxnSpPr/>
          <p:nvPr/>
        </p:nvCxnSpPr>
        <p:spPr>
          <a:xfrm flipH="1" rot="10800000">
            <a:off x="550" y="368850"/>
            <a:ext cx="9151800" cy="9900"/>
          </a:xfrm>
          <a:prstGeom prst="straightConnector1">
            <a:avLst/>
          </a:prstGeom>
          <a:noFill/>
          <a:ln cap="flat" cmpd="sng" w="38100">
            <a:solidFill>
              <a:srgbClr val="FFFFFF"/>
            </a:solidFill>
            <a:prstDash val="solid"/>
            <a:round/>
            <a:headEnd len="lg" w="lg" type="none"/>
            <a:tailEnd len="lg" w="lg" type="none"/>
          </a:ln>
        </p:spPr>
      </p:cxnSp>
      <p:cxnSp>
        <p:nvCxnSpPr>
          <p:cNvPr id="63" name="Shape 63"/>
          <p:cNvCxnSpPr/>
          <p:nvPr/>
        </p:nvCxnSpPr>
        <p:spPr>
          <a:xfrm>
            <a:off x="-28350" y="4776425"/>
            <a:ext cx="9218700" cy="7800"/>
          </a:xfrm>
          <a:prstGeom prst="straightConnector1">
            <a:avLst/>
          </a:prstGeom>
          <a:noFill/>
          <a:ln cap="flat" cmpd="sng" w="38100">
            <a:solidFill>
              <a:srgbClr val="FFFFFF"/>
            </a:solidFill>
            <a:prstDash val="solid"/>
            <a:round/>
            <a:headEnd len="lg" w="lg" type="none"/>
            <a:tailEnd len="lg" w="lg" type="none"/>
          </a:ln>
        </p:spPr>
      </p:cxnSp>
      <p:cxnSp>
        <p:nvCxnSpPr>
          <p:cNvPr id="64" name="Shape 64"/>
          <p:cNvCxnSpPr/>
          <p:nvPr/>
        </p:nvCxnSpPr>
        <p:spPr>
          <a:xfrm flipH="1" rot="10800000">
            <a:off x="-18900" y="454900"/>
            <a:ext cx="9144000" cy="8400"/>
          </a:xfrm>
          <a:prstGeom prst="straightConnector1">
            <a:avLst/>
          </a:prstGeom>
          <a:noFill/>
          <a:ln cap="flat" cmpd="sng" w="38100">
            <a:solidFill>
              <a:srgbClr val="FFFFFF"/>
            </a:solidFill>
            <a:prstDash val="solid"/>
            <a:round/>
            <a:headEnd len="lg" w="lg" type="none"/>
            <a:tailEnd len="lg" w="lg" type="none"/>
          </a:ln>
        </p:spPr>
      </p:cxnSp>
      <p:cxnSp>
        <p:nvCxnSpPr>
          <p:cNvPr id="65" name="Shape 65"/>
          <p:cNvCxnSpPr/>
          <p:nvPr/>
        </p:nvCxnSpPr>
        <p:spPr>
          <a:xfrm>
            <a:off x="-28350" y="4700225"/>
            <a:ext cx="9218700" cy="7800"/>
          </a:xfrm>
          <a:prstGeom prst="straightConnector1">
            <a:avLst/>
          </a:prstGeom>
          <a:noFill/>
          <a:ln cap="flat" cmpd="sng" w="38100">
            <a:solidFill>
              <a:srgbClr val="FFFFFF"/>
            </a:solidFill>
            <a:prstDash val="solid"/>
            <a:round/>
            <a:headEnd len="lg" w="lg" type="none"/>
            <a:tailEnd len="lg" w="lg"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pic>
        <p:nvPicPr>
          <p:cNvPr id="137" name="Shape 137"/>
          <p:cNvPicPr preferRelativeResize="0"/>
          <p:nvPr/>
        </p:nvPicPr>
        <p:blipFill>
          <a:blip r:embed="rId3">
            <a:alphaModFix/>
          </a:blip>
          <a:stretch>
            <a:fillRect/>
          </a:stretch>
        </p:blipFill>
        <p:spPr>
          <a:xfrm>
            <a:off x="4848324" y="1213240"/>
            <a:ext cx="4045200" cy="2435559"/>
          </a:xfrm>
          <a:prstGeom prst="rect">
            <a:avLst/>
          </a:prstGeom>
          <a:noFill/>
          <a:ln>
            <a:noFill/>
          </a:ln>
        </p:spPr>
      </p:pic>
      <p:sp>
        <p:nvSpPr>
          <p:cNvPr id="138" name="Shape 138"/>
          <p:cNvSpPr txBox="1"/>
          <p:nvPr>
            <p:ph type="title"/>
          </p:nvPr>
        </p:nvSpPr>
        <p:spPr>
          <a:xfrm>
            <a:off x="189300" y="929000"/>
            <a:ext cx="4045200" cy="1710300"/>
          </a:xfrm>
          <a:prstGeom prst="rect">
            <a:avLst/>
          </a:prstGeom>
        </p:spPr>
        <p:txBody>
          <a:bodyPr anchorCtr="0" anchor="b" bIns="91425" lIns="91425" rIns="91425" tIns="91425">
            <a:noAutofit/>
          </a:bodyPr>
          <a:lstStyle/>
          <a:p>
            <a:pPr lvl="0" rtl="0">
              <a:spcBef>
                <a:spcPts val="0"/>
              </a:spcBef>
              <a:buNone/>
            </a:pPr>
            <a:r>
              <a:rPr lang="en" sz="4000"/>
              <a:t>Growing</a:t>
            </a:r>
          </a:p>
        </p:txBody>
      </p:sp>
      <p:sp>
        <p:nvSpPr>
          <p:cNvPr id="139" name="Shape 139"/>
          <p:cNvSpPr txBox="1"/>
          <p:nvPr>
            <p:ph idx="1" type="subTitle"/>
          </p:nvPr>
        </p:nvSpPr>
        <p:spPr>
          <a:xfrm>
            <a:off x="189300" y="2540400"/>
            <a:ext cx="4045200" cy="1345500"/>
          </a:xfrm>
          <a:prstGeom prst="rect">
            <a:avLst/>
          </a:prstGeom>
        </p:spPr>
        <p:txBody>
          <a:bodyPr anchorCtr="0" anchor="t" bIns="91425" lIns="91425" rIns="91425" tIns="91425">
            <a:noAutofit/>
          </a:bodyPr>
          <a:lstStyle/>
          <a:p>
            <a:pPr lvl="0" rtl="0">
              <a:spcBef>
                <a:spcPts val="0"/>
              </a:spcBef>
              <a:buNone/>
            </a:pPr>
            <a:r>
              <a:rPr lang="en" sz="3600">
                <a:latin typeface="Oswald"/>
                <a:ea typeface="Oswald"/>
                <a:cs typeface="Oswald"/>
                <a:sym typeface="Oswald"/>
              </a:rPr>
              <a:t>Car Sales</a:t>
            </a:r>
          </a:p>
        </p:txBody>
      </p:sp>
      <p:sp>
        <p:nvSpPr>
          <p:cNvPr id="140" name="Shape 140"/>
          <p:cNvSpPr txBox="1"/>
          <p:nvPr/>
        </p:nvSpPr>
        <p:spPr>
          <a:xfrm>
            <a:off x="4772125" y="3545600"/>
            <a:ext cx="4152900" cy="8631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lt1"/>
                </a:solidFill>
                <a:latin typeface="Average"/>
                <a:ea typeface="Average"/>
                <a:cs typeface="Average"/>
                <a:sym typeface="Average"/>
              </a:rPr>
              <a:t>Projected to hit </a:t>
            </a:r>
            <a:r>
              <a:rPr b="1" lang="en" sz="3000">
                <a:solidFill>
                  <a:schemeClr val="lt1"/>
                </a:solidFill>
                <a:latin typeface="Average"/>
                <a:ea typeface="Average"/>
                <a:cs typeface="Average"/>
                <a:sym typeface="Average"/>
              </a:rPr>
              <a:t>100</a:t>
            </a:r>
            <a:r>
              <a:rPr b="1" lang="en" sz="2400">
                <a:solidFill>
                  <a:schemeClr val="lt1"/>
                </a:solidFill>
                <a:latin typeface="Average"/>
                <a:ea typeface="Average"/>
                <a:cs typeface="Average"/>
                <a:sym typeface="Average"/>
              </a:rPr>
              <a:t> million</a:t>
            </a:r>
            <a:r>
              <a:rPr lang="en">
                <a:solidFill>
                  <a:schemeClr val="lt1"/>
                </a:solidFill>
                <a:latin typeface="Average"/>
                <a:ea typeface="Average"/>
                <a:cs typeface="Average"/>
                <a:sym typeface="Average"/>
              </a:rPr>
              <a:t> units by 2020</a:t>
            </a:r>
          </a:p>
        </p:txBody>
      </p:sp>
      <p:sp>
        <p:nvSpPr>
          <p:cNvPr id="141" name="Shape 141"/>
          <p:cNvSpPr txBox="1"/>
          <p:nvPr/>
        </p:nvSpPr>
        <p:spPr>
          <a:xfrm>
            <a:off x="6315925" y="160750"/>
            <a:ext cx="2628300" cy="340500"/>
          </a:xfrm>
          <a:prstGeom prst="rect">
            <a:avLst/>
          </a:prstGeom>
          <a:noFill/>
          <a:ln>
            <a:noFill/>
          </a:ln>
        </p:spPr>
        <p:txBody>
          <a:bodyPr anchorCtr="0" anchor="t" bIns="91425" lIns="91425" rIns="91425" tIns="91425">
            <a:noAutofit/>
          </a:bodyPr>
          <a:lstStyle/>
          <a:p>
            <a:pPr lvl="0" rtl="0" algn="r">
              <a:spcBef>
                <a:spcPts val="0"/>
              </a:spcBef>
              <a:buNone/>
            </a:pPr>
            <a:r>
              <a:rPr lang="en" sz="1200">
                <a:solidFill>
                  <a:schemeClr val="lt1"/>
                </a:solidFill>
                <a:latin typeface="Oswald"/>
                <a:ea typeface="Oswald"/>
                <a:cs typeface="Oswald"/>
                <a:sym typeface="Oswald"/>
              </a:rPr>
              <a:t>G</a:t>
            </a:r>
            <a:r>
              <a:rPr lang="en" sz="1200">
                <a:solidFill>
                  <a:schemeClr val="lt1"/>
                </a:solidFill>
                <a:latin typeface="Oswald"/>
                <a:ea typeface="Oswald"/>
                <a:cs typeface="Oswald"/>
                <a:sym typeface="Oswald"/>
              </a:rPr>
              <a:t>rowth opportunities</a:t>
            </a:r>
          </a:p>
        </p:txBody>
      </p:sp>
      <p:sp>
        <p:nvSpPr>
          <p:cNvPr id="142" name="Shape 142"/>
          <p:cNvSpPr/>
          <p:nvPr/>
        </p:nvSpPr>
        <p:spPr>
          <a:xfrm>
            <a:off x="4863125" y="4317825"/>
            <a:ext cx="841200" cy="5124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1122345"/>
            <a:ext cx="8520600" cy="1890600"/>
          </a:xfrm>
          <a:prstGeom prst="rect">
            <a:avLst/>
          </a:prstGeom>
        </p:spPr>
        <p:txBody>
          <a:bodyPr anchorCtr="0" anchor="b" bIns="91425" lIns="91425" rIns="91425" tIns="91425">
            <a:noAutofit/>
          </a:bodyPr>
          <a:lstStyle/>
          <a:p>
            <a:pPr lvl="0">
              <a:spcBef>
                <a:spcPts val="0"/>
              </a:spcBef>
              <a:buNone/>
            </a:pPr>
            <a:r>
              <a:rPr lang="en" sz="6000"/>
              <a:t>25.6 million cars</a:t>
            </a:r>
          </a:p>
        </p:txBody>
      </p:sp>
      <p:sp>
        <p:nvSpPr>
          <p:cNvPr id="148" name="Shape 148"/>
          <p:cNvSpPr txBox="1"/>
          <p:nvPr>
            <p:ph idx="1" type="body"/>
          </p:nvPr>
        </p:nvSpPr>
        <p:spPr>
          <a:xfrm>
            <a:off x="311700" y="3019295"/>
            <a:ext cx="8520600" cy="1300800"/>
          </a:xfrm>
          <a:prstGeom prst="rect">
            <a:avLst/>
          </a:prstGeom>
        </p:spPr>
        <p:txBody>
          <a:bodyPr anchorCtr="0" anchor="t" bIns="91425" lIns="91425" rIns="91425" tIns="91425">
            <a:noAutofit/>
          </a:bodyPr>
          <a:lstStyle/>
          <a:p>
            <a:pPr lvl="0">
              <a:lnSpc>
                <a:spcPct val="100000"/>
              </a:lnSpc>
              <a:spcBef>
                <a:spcPts val="0"/>
              </a:spcBef>
              <a:buNone/>
            </a:pPr>
            <a:r>
              <a:rPr lang="en"/>
              <a:t>TAM: 725 million USD</a:t>
            </a:r>
          </a:p>
          <a:p>
            <a:pPr lvl="0">
              <a:lnSpc>
                <a:spcPct val="100000"/>
              </a:lnSpc>
              <a:spcBef>
                <a:spcPts val="0"/>
              </a:spcBef>
              <a:buNone/>
            </a:pPr>
            <a:r>
              <a:rPr lang="en"/>
              <a:t>(in major cities around the world)</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p:nvPr/>
        </p:nvSpPr>
        <p:spPr>
          <a:xfrm>
            <a:off x="0" y="-125"/>
            <a:ext cx="9144000" cy="51435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t/>
            </a:r>
            <a:endParaRPr sz="2400">
              <a:solidFill>
                <a:schemeClr val="lt1"/>
              </a:solidFill>
              <a:latin typeface="Oswald"/>
              <a:ea typeface="Oswald"/>
              <a:cs typeface="Oswald"/>
              <a:sym typeface="Oswald"/>
            </a:endParaRPr>
          </a:p>
        </p:txBody>
      </p:sp>
      <p:sp>
        <p:nvSpPr>
          <p:cNvPr id="154" name="Shape 154"/>
          <p:cNvSpPr txBox="1"/>
          <p:nvPr/>
        </p:nvSpPr>
        <p:spPr>
          <a:xfrm>
            <a:off x="1479250" y="1494700"/>
            <a:ext cx="2001300" cy="2136600"/>
          </a:xfrm>
          <a:prstGeom prst="rect">
            <a:avLst/>
          </a:prstGeom>
          <a:noFill/>
          <a:ln>
            <a:noFill/>
          </a:ln>
        </p:spPr>
        <p:txBody>
          <a:bodyPr anchorCtr="0" anchor="ctr" bIns="91425" lIns="91425" rIns="91425" tIns="91425">
            <a:noAutofit/>
          </a:bodyPr>
          <a:lstStyle/>
          <a:p>
            <a:pPr lvl="0" rtl="0" algn="ctr">
              <a:spcBef>
                <a:spcPts val="0"/>
              </a:spcBef>
              <a:buNone/>
            </a:pPr>
            <a:r>
              <a:rPr lang="en" sz="9600">
                <a:solidFill>
                  <a:schemeClr val="lt1"/>
                </a:solidFill>
                <a:latin typeface="Oswald"/>
                <a:ea typeface="Oswald"/>
                <a:cs typeface="Oswald"/>
                <a:sym typeface="Oswald"/>
              </a:rPr>
              <a:t>61</a:t>
            </a:r>
            <a:r>
              <a:rPr lang="en" sz="4800">
                <a:solidFill>
                  <a:schemeClr val="lt1"/>
                </a:solidFill>
                <a:latin typeface="Oswald"/>
                <a:ea typeface="Oswald"/>
                <a:cs typeface="Oswald"/>
                <a:sym typeface="Oswald"/>
              </a:rPr>
              <a:t>%</a:t>
            </a:r>
            <a:r>
              <a:rPr lang="en" sz="7200">
                <a:solidFill>
                  <a:schemeClr val="lt1"/>
                </a:solidFill>
                <a:latin typeface="Oswald"/>
                <a:ea typeface="Oswald"/>
                <a:cs typeface="Oswald"/>
                <a:sym typeface="Oswald"/>
              </a:rPr>
              <a:t> </a:t>
            </a:r>
          </a:p>
        </p:txBody>
      </p:sp>
      <p:sp>
        <p:nvSpPr>
          <p:cNvPr id="155" name="Shape 155"/>
          <p:cNvSpPr txBox="1"/>
          <p:nvPr/>
        </p:nvSpPr>
        <p:spPr>
          <a:xfrm>
            <a:off x="3828600" y="1412500"/>
            <a:ext cx="4785900" cy="2301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2400">
                <a:solidFill>
                  <a:schemeClr val="lt1"/>
                </a:solidFill>
                <a:latin typeface="Oswald"/>
                <a:ea typeface="Oswald"/>
                <a:cs typeface="Oswald"/>
                <a:sym typeface="Oswald"/>
              </a:rPr>
              <a:t>of the respondents say that they are </a:t>
            </a:r>
          </a:p>
          <a:p>
            <a:pPr lvl="0" rtl="0">
              <a:lnSpc>
                <a:spcPct val="115000"/>
              </a:lnSpc>
              <a:spcBef>
                <a:spcPts val="0"/>
              </a:spcBef>
              <a:buNone/>
            </a:pPr>
            <a:r>
              <a:rPr b="1" lang="en" sz="3000">
                <a:solidFill>
                  <a:schemeClr val="lt1"/>
                </a:solidFill>
                <a:latin typeface="Oswald"/>
                <a:ea typeface="Oswald"/>
                <a:cs typeface="Oswald"/>
                <a:sym typeface="Oswald"/>
              </a:rPr>
              <a:t>willing to purchase</a:t>
            </a:r>
          </a:p>
          <a:p>
            <a:pPr lvl="0" rtl="0">
              <a:lnSpc>
                <a:spcPct val="115000"/>
              </a:lnSpc>
              <a:spcBef>
                <a:spcPts val="0"/>
              </a:spcBef>
              <a:buNone/>
            </a:pPr>
            <a:r>
              <a:rPr lang="en" sz="2400">
                <a:solidFill>
                  <a:schemeClr val="lt1"/>
                </a:solidFill>
                <a:latin typeface="Oswald"/>
                <a:ea typeface="Oswald"/>
                <a:cs typeface="Oswald"/>
                <a:sym typeface="Oswald"/>
              </a:rPr>
              <a:t>BlindSpotter</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265500" y="1691000"/>
            <a:ext cx="4045200" cy="1710300"/>
          </a:xfrm>
          <a:prstGeom prst="rect">
            <a:avLst/>
          </a:prstGeom>
        </p:spPr>
        <p:txBody>
          <a:bodyPr anchorCtr="0" anchor="b" bIns="91425" lIns="91425" rIns="91425" tIns="91425">
            <a:noAutofit/>
          </a:bodyPr>
          <a:lstStyle/>
          <a:p>
            <a:pPr lvl="0">
              <a:spcBef>
                <a:spcPts val="0"/>
              </a:spcBef>
              <a:buNone/>
            </a:pPr>
            <a:r>
              <a:rPr lang="en"/>
              <a:t>Customer </a:t>
            </a:r>
          </a:p>
          <a:p>
            <a:pPr lvl="0" rtl="0">
              <a:spcBef>
                <a:spcPts val="0"/>
              </a:spcBef>
              <a:buNone/>
            </a:pPr>
            <a:r>
              <a:rPr lang="en"/>
              <a:t>Needs</a:t>
            </a:r>
          </a:p>
        </p:txBody>
      </p:sp>
      <p:sp>
        <p:nvSpPr>
          <p:cNvPr id="161" name="Shape 161"/>
          <p:cNvSpPr txBox="1"/>
          <p:nvPr>
            <p:ph idx="2" type="body"/>
          </p:nvPr>
        </p:nvSpPr>
        <p:spPr>
          <a:xfrm>
            <a:off x="5015700" y="999525"/>
            <a:ext cx="3837000" cy="3695100"/>
          </a:xfrm>
          <a:prstGeom prst="rect">
            <a:avLst/>
          </a:prstGeom>
        </p:spPr>
        <p:txBody>
          <a:bodyPr anchorCtr="0" anchor="ctr" bIns="91425" lIns="91425" rIns="91425" tIns="91425">
            <a:noAutofit/>
          </a:bodyPr>
          <a:lstStyle/>
          <a:p>
            <a:pPr lvl="0" rtl="0" algn="ctr">
              <a:spcBef>
                <a:spcPts val="0"/>
              </a:spcBef>
              <a:buNone/>
            </a:pPr>
            <a:r>
              <a:rPr lang="en" sz="2400"/>
              <a:t>Easy to install</a:t>
            </a:r>
          </a:p>
          <a:p>
            <a:pPr lvl="0" rtl="0" algn="ctr">
              <a:spcBef>
                <a:spcPts val="0"/>
              </a:spcBef>
              <a:buNone/>
            </a:pPr>
            <a:r>
              <a:rPr lang="en" sz="2400"/>
              <a:t>Simple &amp; Pleasant to use</a:t>
            </a:r>
          </a:p>
          <a:p>
            <a:pPr lvl="0" rtl="0" algn="ctr">
              <a:spcBef>
                <a:spcPts val="0"/>
              </a:spcBef>
              <a:buNone/>
            </a:pPr>
            <a:r>
              <a:rPr lang="en" sz="2400"/>
              <a:t>Reliable</a:t>
            </a:r>
          </a:p>
          <a:p>
            <a:pPr lvl="0" rtl="0" algn="ctr">
              <a:spcBef>
                <a:spcPts val="0"/>
              </a:spcBef>
              <a:buNone/>
            </a:pPr>
            <a:r>
              <a:rPr lang="en" sz="2400"/>
              <a:t>Durable</a:t>
            </a:r>
          </a:p>
        </p:txBody>
      </p:sp>
      <p:sp>
        <p:nvSpPr>
          <p:cNvPr id="162" name="Shape 162"/>
          <p:cNvSpPr/>
          <p:nvPr/>
        </p:nvSpPr>
        <p:spPr>
          <a:xfrm>
            <a:off x="4863125" y="4317825"/>
            <a:ext cx="841200" cy="5124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Comparisons to what is available in the market</a:t>
            </a:r>
          </a:p>
          <a:p>
            <a:pPr lvl="0">
              <a:spcBef>
                <a:spcPts val="0"/>
              </a:spcBef>
              <a:buNone/>
            </a:pPr>
            <a:r>
              <a:t/>
            </a:r>
            <a:endParaRPr/>
          </a:p>
        </p:txBody>
      </p:sp>
      <p:pic>
        <p:nvPicPr>
          <p:cNvPr id="168" name="Shape 168"/>
          <p:cNvPicPr preferRelativeResize="0"/>
          <p:nvPr/>
        </p:nvPicPr>
        <p:blipFill>
          <a:blip r:embed="rId3">
            <a:alphaModFix/>
          </a:blip>
          <a:stretch>
            <a:fillRect/>
          </a:stretch>
        </p:blipFill>
        <p:spPr>
          <a:xfrm>
            <a:off x="613050" y="1554100"/>
            <a:ext cx="1943100" cy="1343025"/>
          </a:xfrm>
          <a:prstGeom prst="rect">
            <a:avLst/>
          </a:prstGeom>
          <a:noFill/>
          <a:ln>
            <a:noFill/>
          </a:ln>
        </p:spPr>
      </p:pic>
      <p:sp>
        <p:nvSpPr>
          <p:cNvPr id="169" name="Shape 169"/>
          <p:cNvSpPr txBox="1"/>
          <p:nvPr/>
        </p:nvSpPr>
        <p:spPr>
          <a:xfrm>
            <a:off x="715650" y="2959025"/>
            <a:ext cx="1737900" cy="7929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FFFFFF"/>
                </a:solidFill>
                <a:latin typeface="Oswald"/>
                <a:ea typeface="Oswald"/>
                <a:cs typeface="Oswald"/>
                <a:sym typeface="Oswald"/>
              </a:rPr>
              <a:t>Traditional blind spot mirror</a:t>
            </a:r>
          </a:p>
        </p:txBody>
      </p:sp>
      <p:pic>
        <p:nvPicPr>
          <p:cNvPr id="170" name="Shape 170"/>
          <p:cNvPicPr preferRelativeResize="0"/>
          <p:nvPr/>
        </p:nvPicPr>
        <p:blipFill>
          <a:blip r:embed="rId4">
            <a:alphaModFix/>
          </a:blip>
          <a:stretch>
            <a:fillRect/>
          </a:stretch>
        </p:blipFill>
        <p:spPr>
          <a:xfrm>
            <a:off x="3148635" y="1554100"/>
            <a:ext cx="2500128" cy="1343025"/>
          </a:xfrm>
          <a:prstGeom prst="rect">
            <a:avLst/>
          </a:prstGeom>
          <a:noFill/>
          <a:ln>
            <a:noFill/>
          </a:ln>
        </p:spPr>
      </p:pic>
      <p:sp>
        <p:nvSpPr>
          <p:cNvPr id="171" name="Shape 171"/>
          <p:cNvSpPr txBox="1"/>
          <p:nvPr/>
        </p:nvSpPr>
        <p:spPr>
          <a:xfrm>
            <a:off x="3336550" y="2959025"/>
            <a:ext cx="2124300" cy="4890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FFFFFF"/>
                </a:solidFill>
                <a:latin typeface="Oswald"/>
                <a:ea typeface="Oswald"/>
                <a:cs typeface="Oswald"/>
                <a:sym typeface="Oswald"/>
              </a:rPr>
              <a:t>Retro-fitted blind spot sensors</a:t>
            </a:r>
          </a:p>
        </p:txBody>
      </p:sp>
      <p:sp>
        <p:nvSpPr>
          <p:cNvPr id="172" name="Shape 172"/>
          <p:cNvSpPr txBox="1"/>
          <p:nvPr/>
        </p:nvSpPr>
        <p:spPr>
          <a:xfrm>
            <a:off x="769650" y="4007287"/>
            <a:ext cx="1634100" cy="5727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3000">
                <a:solidFill>
                  <a:srgbClr val="FFFFFF"/>
                </a:solidFill>
                <a:latin typeface="Oswald"/>
                <a:ea typeface="Oswald"/>
                <a:cs typeface="Oswald"/>
                <a:sym typeface="Oswald"/>
              </a:rPr>
              <a:t>2 - 8</a:t>
            </a:r>
            <a:r>
              <a:rPr lang="en" sz="2400">
                <a:solidFill>
                  <a:srgbClr val="FFFFFF"/>
                </a:solidFill>
                <a:latin typeface="Oswald"/>
                <a:ea typeface="Oswald"/>
                <a:cs typeface="Oswald"/>
                <a:sym typeface="Oswald"/>
              </a:rPr>
              <a:t> </a:t>
            </a:r>
            <a:r>
              <a:rPr lang="en">
                <a:solidFill>
                  <a:srgbClr val="FFFFFF"/>
                </a:solidFill>
                <a:latin typeface="Oswald"/>
                <a:ea typeface="Oswald"/>
                <a:cs typeface="Oswald"/>
                <a:sym typeface="Oswald"/>
              </a:rPr>
              <a:t>USD</a:t>
            </a:r>
          </a:p>
        </p:txBody>
      </p:sp>
      <p:sp>
        <p:nvSpPr>
          <p:cNvPr id="173" name="Shape 173"/>
          <p:cNvSpPr txBox="1"/>
          <p:nvPr/>
        </p:nvSpPr>
        <p:spPr>
          <a:xfrm>
            <a:off x="3756200" y="4007275"/>
            <a:ext cx="1393500" cy="5727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3000">
                <a:solidFill>
                  <a:srgbClr val="FFFFFF"/>
                </a:solidFill>
                <a:latin typeface="Oswald"/>
                <a:ea typeface="Oswald"/>
                <a:cs typeface="Oswald"/>
                <a:sym typeface="Oswald"/>
              </a:rPr>
              <a:t>119 </a:t>
            </a:r>
            <a:r>
              <a:rPr lang="en">
                <a:solidFill>
                  <a:srgbClr val="FFFFFF"/>
                </a:solidFill>
                <a:latin typeface="Oswald"/>
                <a:ea typeface="Oswald"/>
                <a:cs typeface="Oswald"/>
                <a:sym typeface="Oswald"/>
              </a:rPr>
              <a:t>USD</a:t>
            </a:r>
          </a:p>
        </p:txBody>
      </p:sp>
      <p:sp>
        <p:nvSpPr>
          <p:cNvPr id="174" name="Shape 174"/>
          <p:cNvSpPr txBox="1"/>
          <p:nvPr/>
        </p:nvSpPr>
        <p:spPr>
          <a:xfrm>
            <a:off x="6184500" y="2959025"/>
            <a:ext cx="2500200" cy="4890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FFFF"/>
                </a:solidFill>
                <a:latin typeface="Oswald"/>
                <a:ea typeface="Oswald"/>
                <a:cs typeface="Oswald"/>
                <a:sym typeface="Oswald"/>
              </a:rPr>
              <a:t>In-built monitoring systems</a:t>
            </a:r>
          </a:p>
        </p:txBody>
      </p:sp>
      <p:sp>
        <p:nvSpPr>
          <p:cNvPr id="175" name="Shape 175"/>
          <p:cNvSpPr txBox="1"/>
          <p:nvPr/>
        </p:nvSpPr>
        <p:spPr>
          <a:xfrm>
            <a:off x="6164725" y="4007275"/>
            <a:ext cx="2274900" cy="5727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3000">
                <a:solidFill>
                  <a:srgbClr val="FFFFFF"/>
                </a:solidFill>
                <a:latin typeface="Oswald"/>
                <a:ea typeface="Oswald"/>
                <a:cs typeface="Oswald"/>
                <a:sym typeface="Oswald"/>
              </a:rPr>
              <a:t>77,500 </a:t>
            </a:r>
            <a:r>
              <a:rPr lang="en">
                <a:solidFill>
                  <a:srgbClr val="FFFFFF"/>
                </a:solidFill>
                <a:latin typeface="Oswald"/>
                <a:ea typeface="Oswald"/>
                <a:cs typeface="Oswald"/>
                <a:sym typeface="Oswald"/>
              </a:rPr>
              <a:t>USD</a:t>
            </a:r>
          </a:p>
        </p:txBody>
      </p:sp>
      <p:pic>
        <p:nvPicPr>
          <p:cNvPr id="176" name="Shape 176"/>
          <p:cNvPicPr preferRelativeResize="0"/>
          <p:nvPr/>
        </p:nvPicPr>
        <p:blipFill>
          <a:blip r:embed="rId5">
            <a:alphaModFix/>
          </a:blip>
          <a:stretch>
            <a:fillRect/>
          </a:stretch>
        </p:blipFill>
        <p:spPr>
          <a:xfrm>
            <a:off x="6241250" y="1630299"/>
            <a:ext cx="2386700" cy="1343024"/>
          </a:xfrm>
          <a:prstGeom prst="rect">
            <a:avLst/>
          </a:prstGeom>
          <a:noFill/>
          <a:ln>
            <a:noFill/>
          </a:ln>
        </p:spPr>
      </p:pic>
      <p:sp>
        <p:nvSpPr>
          <p:cNvPr id="177" name="Shape 177"/>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Value Proposition:		</a:t>
            </a:r>
            <a:r>
              <a:rPr lang="en" sz="1800">
                <a:solidFill>
                  <a:srgbClr val="FFFFFF"/>
                </a:solidFill>
                <a:latin typeface="Roboto"/>
                <a:ea typeface="Roboto"/>
                <a:cs typeface="Roboto"/>
                <a:sym typeface="Roboto"/>
              </a:rPr>
              <a:t>Why is our solution better than the rest?</a:t>
            </a:r>
          </a:p>
          <a:p>
            <a:pPr lvl="0">
              <a:spcBef>
                <a:spcPts val="0"/>
              </a:spcBef>
              <a:buNone/>
            </a:pPr>
            <a:r>
              <a:t/>
            </a:r>
            <a:endParaRPr/>
          </a:p>
          <a:p>
            <a:pPr lvl="0">
              <a:spcBef>
                <a:spcPts val="0"/>
              </a:spcBef>
              <a:buNone/>
            </a:pPr>
            <a:r>
              <a:t/>
            </a:r>
            <a:endParaRPr/>
          </a:p>
        </p:txBody>
      </p:sp>
      <p:sp>
        <p:nvSpPr>
          <p:cNvPr id="183" name="Shape 183"/>
          <p:cNvSpPr/>
          <p:nvPr/>
        </p:nvSpPr>
        <p:spPr>
          <a:xfrm>
            <a:off x="4457050" y="1102200"/>
            <a:ext cx="4686900" cy="4041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84" name="Shape 184"/>
          <p:cNvSpPr/>
          <p:nvPr/>
        </p:nvSpPr>
        <p:spPr>
          <a:xfrm>
            <a:off x="4645400" y="1946024"/>
            <a:ext cx="1382400" cy="1382400"/>
          </a:xfrm>
          <a:prstGeom prst="ellipse">
            <a:avLst/>
          </a:prstGeom>
          <a:solidFill>
            <a:srgbClr val="EFEFEF"/>
          </a:solidFill>
          <a:ln>
            <a:noFill/>
          </a:ln>
        </p:spPr>
        <p:txBody>
          <a:bodyPr anchorCtr="0" anchor="ctr" bIns="91425" lIns="91425" rIns="91425" tIns="91425">
            <a:noAutofit/>
          </a:bodyPr>
          <a:lstStyle/>
          <a:p>
            <a:pPr lvl="0" algn="ctr">
              <a:spcBef>
                <a:spcPts val="0"/>
              </a:spcBef>
              <a:buNone/>
            </a:pPr>
            <a:r>
              <a:rPr lang="en">
                <a:latin typeface="Oswald"/>
                <a:ea typeface="Oswald"/>
                <a:cs typeface="Oswald"/>
                <a:sym typeface="Oswald"/>
              </a:rPr>
              <a:t>Affordable</a:t>
            </a:r>
          </a:p>
        </p:txBody>
      </p:sp>
      <p:sp>
        <p:nvSpPr>
          <p:cNvPr id="185" name="Shape 185"/>
          <p:cNvSpPr/>
          <p:nvPr/>
        </p:nvSpPr>
        <p:spPr>
          <a:xfrm>
            <a:off x="6159320" y="1946024"/>
            <a:ext cx="1382399" cy="1382400"/>
          </a:xfrm>
          <a:prstGeom prst="ellipse">
            <a:avLst/>
          </a:prstGeom>
          <a:solidFill>
            <a:srgbClr val="EFEFEF"/>
          </a:solidFill>
          <a:ln>
            <a:noFill/>
          </a:ln>
        </p:spPr>
        <p:txBody>
          <a:bodyPr anchorCtr="0" anchor="ctr" bIns="91425" lIns="91425" rIns="91425" tIns="91425">
            <a:noAutofit/>
          </a:bodyPr>
          <a:lstStyle/>
          <a:p>
            <a:pPr lvl="0" rtl="0" algn="ctr">
              <a:spcBef>
                <a:spcPts val="0"/>
              </a:spcBef>
              <a:buNone/>
            </a:pPr>
            <a:r>
              <a:rPr lang="en">
                <a:latin typeface="Oswald"/>
                <a:ea typeface="Oswald"/>
                <a:cs typeface="Oswald"/>
                <a:sym typeface="Oswald"/>
              </a:rPr>
              <a:t>Reliable</a:t>
            </a:r>
          </a:p>
        </p:txBody>
      </p:sp>
      <p:sp>
        <p:nvSpPr>
          <p:cNvPr id="186" name="Shape 186"/>
          <p:cNvSpPr/>
          <p:nvPr/>
        </p:nvSpPr>
        <p:spPr>
          <a:xfrm>
            <a:off x="5394552" y="3439336"/>
            <a:ext cx="1382399" cy="1382400"/>
          </a:xfrm>
          <a:prstGeom prst="ellipse">
            <a:avLst/>
          </a:prstGeom>
          <a:solidFill>
            <a:srgbClr val="EFEFEF"/>
          </a:solidFill>
          <a:ln>
            <a:noFill/>
          </a:ln>
        </p:spPr>
        <p:txBody>
          <a:bodyPr anchorCtr="0" anchor="ctr" bIns="91425" lIns="91425" rIns="91425" tIns="91425">
            <a:noAutofit/>
          </a:bodyPr>
          <a:lstStyle/>
          <a:p>
            <a:pPr lvl="0" rtl="0" algn="ctr">
              <a:spcBef>
                <a:spcPts val="0"/>
              </a:spcBef>
              <a:buNone/>
            </a:pPr>
            <a:r>
              <a:rPr lang="en">
                <a:latin typeface="Oswald"/>
                <a:ea typeface="Oswald"/>
                <a:cs typeface="Oswald"/>
                <a:sym typeface="Oswald"/>
              </a:rPr>
              <a:t>Non-</a:t>
            </a:r>
          </a:p>
          <a:p>
            <a:pPr lvl="0" rtl="0" algn="ctr">
              <a:spcBef>
                <a:spcPts val="0"/>
              </a:spcBef>
              <a:buNone/>
            </a:pPr>
            <a:r>
              <a:rPr lang="en">
                <a:latin typeface="Oswald"/>
                <a:ea typeface="Oswald"/>
                <a:cs typeface="Oswald"/>
                <a:sym typeface="Oswald"/>
              </a:rPr>
              <a:t>intrusive</a:t>
            </a:r>
          </a:p>
        </p:txBody>
      </p:sp>
      <p:sp>
        <p:nvSpPr>
          <p:cNvPr id="187" name="Shape 187"/>
          <p:cNvSpPr/>
          <p:nvPr/>
        </p:nvSpPr>
        <p:spPr>
          <a:xfrm>
            <a:off x="7694125" y="1946024"/>
            <a:ext cx="1382400" cy="1382400"/>
          </a:xfrm>
          <a:prstGeom prst="ellipse">
            <a:avLst/>
          </a:prstGeom>
          <a:solidFill>
            <a:srgbClr val="EFEFEF"/>
          </a:solidFill>
          <a:ln>
            <a:noFill/>
          </a:ln>
        </p:spPr>
        <p:txBody>
          <a:bodyPr anchorCtr="0" anchor="ctr" bIns="91425" lIns="91425" rIns="91425" tIns="91425">
            <a:noAutofit/>
          </a:bodyPr>
          <a:lstStyle/>
          <a:p>
            <a:pPr lvl="0" rtl="0" algn="ctr">
              <a:spcBef>
                <a:spcPts val="0"/>
              </a:spcBef>
              <a:buNone/>
            </a:pPr>
            <a:r>
              <a:rPr lang="en">
                <a:latin typeface="Oswald"/>
                <a:ea typeface="Oswald"/>
                <a:cs typeface="Oswald"/>
                <a:sym typeface="Oswald"/>
              </a:rPr>
              <a:t>Easy to install</a:t>
            </a:r>
          </a:p>
        </p:txBody>
      </p:sp>
      <p:sp>
        <p:nvSpPr>
          <p:cNvPr id="188" name="Shape 188"/>
          <p:cNvSpPr/>
          <p:nvPr/>
        </p:nvSpPr>
        <p:spPr>
          <a:xfrm>
            <a:off x="6917247" y="3439336"/>
            <a:ext cx="1382400" cy="1382400"/>
          </a:xfrm>
          <a:prstGeom prst="ellipse">
            <a:avLst/>
          </a:prstGeom>
          <a:solidFill>
            <a:srgbClr val="EFEFEF"/>
          </a:solidFill>
          <a:ln>
            <a:noFill/>
          </a:ln>
        </p:spPr>
        <p:txBody>
          <a:bodyPr anchorCtr="0" anchor="ctr" bIns="91425" lIns="91425" rIns="91425" tIns="91425">
            <a:noAutofit/>
          </a:bodyPr>
          <a:lstStyle/>
          <a:p>
            <a:pPr lvl="0" rtl="0" algn="ctr">
              <a:spcBef>
                <a:spcPts val="0"/>
              </a:spcBef>
              <a:buNone/>
            </a:pPr>
            <a:r>
              <a:rPr lang="en">
                <a:latin typeface="Oswald"/>
                <a:ea typeface="Oswald"/>
                <a:cs typeface="Oswald"/>
                <a:sym typeface="Oswald"/>
              </a:rPr>
              <a:t>Universal for all cars</a:t>
            </a:r>
          </a:p>
        </p:txBody>
      </p:sp>
      <p:pic>
        <p:nvPicPr>
          <p:cNvPr descr="blindspotter.jpg" id="189" name="Shape 189"/>
          <p:cNvPicPr preferRelativeResize="0"/>
          <p:nvPr/>
        </p:nvPicPr>
        <p:blipFill rotWithShape="1">
          <a:blip r:embed="rId3">
            <a:alphaModFix/>
          </a:blip>
          <a:srcRect b="3353" l="24644" r="26613" t="0"/>
          <a:stretch/>
        </p:blipFill>
        <p:spPr>
          <a:xfrm>
            <a:off x="0" y="1102200"/>
            <a:ext cx="4457049" cy="4041300"/>
          </a:xfrm>
          <a:prstGeom prst="rect">
            <a:avLst/>
          </a:prstGeom>
          <a:noFill/>
          <a:ln>
            <a:noFill/>
          </a:ln>
        </p:spPr>
      </p:pic>
      <p:sp>
        <p:nvSpPr>
          <p:cNvPr id="190" name="Shape 190"/>
          <p:cNvSpPr txBox="1"/>
          <p:nvPr/>
        </p:nvSpPr>
        <p:spPr>
          <a:xfrm>
            <a:off x="181925" y="1424625"/>
            <a:ext cx="1579800" cy="8370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Roboto"/>
                <a:ea typeface="Roboto"/>
                <a:cs typeface="Roboto"/>
                <a:sym typeface="Roboto"/>
              </a:rPr>
              <a:t>Solar panel for self-recharging</a:t>
            </a:r>
          </a:p>
        </p:txBody>
      </p:sp>
      <p:sp>
        <p:nvSpPr>
          <p:cNvPr id="191" name="Shape 191"/>
          <p:cNvSpPr txBox="1"/>
          <p:nvPr/>
        </p:nvSpPr>
        <p:spPr>
          <a:xfrm>
            <a:off x="310475" y="4306500"/>
            <a:ext cx="1579800" cy="8370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Roboto"/>
                <a:ea typeface="Roboto"/>
                <a:cs typeface="Roboto"/>
                <a:sym typeface="Roboto"/>
              </a:rPr>
              <a:t>Waterproof housing</a:t>
            </a:r>
          </a:p>
        </p:txBody>
      </p:sp>
      <p:cxnSp>
        <p:nvCxnSpPr>
          <p:cNvPr id="192" name="Shape 192"/>
          <p:cNvCxnSpPr/>
          <p:nvPr/>
        </p:nvCxnSpPr>
        <p:spPr>
          <a:xfrm flipH="1" rot="10800000">
            <a:off x="918475" y="3621775"/>
            <a:ext cx="541500" cy="773400"/>
          </a:xfrm>
          <a:prstGeom prst="straightConnector1">
            <a:avLst/>
          </a:prstGeom>
          <a:noFill/>
          <a:ln cap="flat" cmpd="sng" w="9525">
            <a:solidFill>
              <a:schemeClr val="dk2"/>
            </a:solidFill>
            <a:prstDash val="solid"/>
            <a:round/>
            <a:headEnd len="lg" w="lg" type="none"/>
            <a:tailEnd len="lg" w="lg" type="none"/>
          </a:ln>
        </p:spPr>
      </p:cxnSp>
      <p:sp>
        <p:nvSpPr>
          <p:cNvPr id="193" name="Shape 193"/>
          <p:cNvSpPr txBox="1"/>
          <p:nvPr/>
        </p:nvSpPr>
        <p:spPr>
          <a:xfrm>
            <a:off x="2937025" y="1587825"/>
            <a:ext cx="1183200" cy="5106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Roboto"/>
                <a:ea typeface="Roboto"/>
                <a:cs typeface="Roboto"/>
                <a:sym typeface="Roboto"/>
              </a:rPr>
              <a:t>LED Array</a:t>
            </a:r>
          </a:p>
        </p:txBody>
      </p:sp>
      <p:sp>
        <p:nvSpPr>
          <p:cNvPr id="194" name="Shape 194"/>
          <p:cNvSpPr txBox="1"/>
          <p:nvPr/>
        </p:nvSpPr>
        <p:spPr>
          <a:xfrm>
            <a:off x="1819875" y="4306500"/>
            <a:ext cx="1579800" cy="8370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Roboto"/>
                <a:ea typeface="Roboto"/>
                <a:cs typeface="Roboto"/>
                <a:sym typeface="Roboto"/>
              </a:rPr>
              <a:t>Ultrasonic sensors</a:t>
            </a:r>
          </a:p>
        </p:txBody>
      </p:sp>
      <p:cxnSp>
        <p:nvCxnSpPr>
          <p:cNvPr id="195" name="Shape 195"/>
          <p:cNvCxnSpPr/>
          <p:nvPr/>
        </p:nvCxnSpPr>
        <p:spPr>
          <a:xfrm>
            <a:off x="1546925" y="1794425"/>
            <a:ext cx="560700" cy="521700"/>
          </a:xfrm>
          <a:prstGeom prst="straightConnector1">
            <a:avLst/>
          </a:prstGeom>
          <a:noFill/>
          <a:ln cap="flat" cmpd="sng" w="9525">
            <a:solidFill>
              <a:schemeClr val="dk2"/>
            </a:solidFill>
            <a:prstDash val="solid"/>
            <a:round/>
            <a:headEnd len="lg" w="lg" type="none"/>
            <a:tailEnd len="lg" w="lg" type="none"/>
          </a:ln>
        </p:spPr>
      </p:cxnSp>
      <p:cxnSp>
        <p:nvCxnSpPr>
          <p:cNvPr id="196" name="Shape 196"/>
          <p:cNvCxnSpPr/>
          <p:nvPr/>
        </p:nvCxnSpPr>
        <p:spPr>
          <a:xfrm flipH="1" rot="10800000">
            <a:off x="2540425" y="1987725"/>
            <a:ext cx="814500" cy="735000"/>
          </a:xfrm>
          <a:prstGeom prst="straightConnector1">
            <a:avLst/>
          </a:prstGeom>
          <a:noFill/>
          <a:ln cap="flat" cmpd="sng" w="9525">
            <a:solidFill>
              <a:schemeClr val="dk2"/>
            </a:solidFill>
            <a:prstDash val="solid"/>
            <a:round/>
            <a:headEnd len="lg" w="lg" type="none"/>
            <a:tailEnd len="lg" w="lg" type="none"/>
          </a:ln>
        </p:spPr>
      </p:cxnSp>
      <p:cxnSp>
        <p:nvCxnSpPr>
          <p:cNvPr id="197" name="Shape 197"/>
          <p:cNvCxnSpPr/>
          <p:nvPr/>
        </p:nvCxnSpPr>
        <p:spPr>
          <a:xfrm>
            <a:off x="2310550" y="3583075"/>
            <a:ext cx="10200" cy="750300"/>
          </a:xfrm>
          <a:prstGeom prst="straightConnector1">
            <a:avLst/>
          </a:prstGeom>
          <a:noFill/>
          <a:ln cap="flat" cmpd="sng" w="9525">
            <a:solidFill>
              <a:schemeClr val="dk2"/>
            </a:solidFill>
            <a:prstDash val="solid"/>
            <a:round/>
            <a:headEnd len="lg" w="lg" type="none"/>
            <a:tailEnd len="lg" w="lg" type="none"/>
          </a:ln>
        </p:spPr>
      </p:cxnSp>
      <p:sp>
        <p:nvSpPr>
          <p:cNvPr id="198" name="Shape 198"/>
          <p:cNvSpPr txBox="1"/>
          <p:nvPr/>
        </p:nvSpPr>
        <p:spPr>
          <a:xfrm>
            <a:off x="3273762" y="4157775"/>
            <a:ext cx="1829699" cy="735000"/>
          </a:xfrm>
          <a:prstGeom prst="rect">
            <a:avLst/>
          </a:prstGeom>
          <a:solidFill>
            <a:srgbClr val="000000"/>
          </a:solidFill>
          <a:ln>
            <a:noFill/>
          </a:ln>
        </p:spPr>
        <p:txBody>
          <a:bodyPr anchorCtr="0" anchor="t" bIns="91425" lIns="91425" rIns="91425" tIns="91425">
            <a:noAutofit/>
          </a:bodyPr>
          <a:lstStyle/>
          <a:p>
            <a:pPr lvl="0" algn="ctr">
              <a:spcBef>
                <a:spcPts val="0"/>
              </a:spcBef>
              <a:buNone/>
            </a:pPr>
            <a:r>
              <a:rPr lang="en" sz="3600">
                <a:solidFill>
                  <a:srgbClr val="FFFFFF"/>
                </a:solidFill>
                <a:latin typeface="Oswald"/>
                <a:ea typeface="Oswald"/>
                <a:cs typeface="Oswald"/>
                <a:sym typeface="Oswald"/>
              </a:rPr>
              <a:t>39.99 </a:t>
            </a:r>
            <a:r>
              <a:rPr lang="en" sz="1800">
                <a:solidFill>
                  <a:srgbClr val="FFFFFF"/>
                </a:solidFill>
                <a:latin typeface="Oswald"/>
                <a:ea typeface="Oswald"/>
                <a:cs typeface="Oswald"/>
                <a:sym typeface="Oswald"/>
              </a:rPr>
              <a:t>USD</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Product Breakdown</a:t>
            </a:r>
          </a:p>
        </p:txBody>
      </p:sp>
      <p:pic>
        <p:nvPicPr>
          <p:cNvPr id="204" name="Shape 204"/>
          <p:cNvPicPr preferRelativeResize="0"/>
          <p:nvPr/>
        </p:nvPicPr>
        <p:blipFill>
          <a:blip r:embed="rId3">
            <a:alphaModFix/>
          </a:blip>
          <a:stretch>
            <a:fillRect/>
          </a:stretch>
        </p:blipFill>
        <p:spPr>
          <a:xfrm>
            <a:off x="5478437" y="1938975"/>
            <a:ext cx="1942358" cy="1456774"/>
          </a:xfrm>
          <a:prstGeom prst="rect">
            <a:avLst/>
          </a:prstGeom>
          <a:noFill/>
          <a:ln>
            <a:noFill/>
          </a:ln>
        </p:spPr>
      </p:pic>
      <p:pic>
        <p:nvPicPr>
          <p:cNvPr id="205" name="Shape 205"/>
          <p:cNvPicPr preferRelativeResize="0"/>
          <p:nvPr/>
        </p:nvPicPr>
        <p:blipFill>
          <a:blip r:embed="rId4">
            <a:alphaModFix/>
          </a:blip>
          <a:stretch>
            <a:fillRect/>
          </a:stretch>
        </p:blipFill>
        <p:spPr>
          <a:xfrm>
            <a:off x="3894612" y="1938962"/>
            <a:ext cx="1456775" cy="1456775"/>
          </a:xfrm>
          <a:prstGeom prst="rect">
            <a:avLst/>
          </a:prstGeom>
          <a:noFill/>
          <a:ln>
            <a:noFill/>
          </a:ln>
        </p:spPr>
      </p:pic>
      <p:pic>
        <p:nvPicPr>
          <p:cNvPr id="206" name="Shape 206"/>
          <p:cNvPicPr preferRelativeResize="0"/>
          <p:nvPr/>
        </p:nvPicPr>
        <p:blipFill>
          <a:blip r:embed="rId5">
            <a:alphaModFix/>
          </a:blip>
          <a:stretch>
            <a:fillRect/>
          </a:stretch>
        </p:blipFill>
        <p:spPr>
          <a:xfrm>
            <a:off x="139362" y="1938974"/>
            <a:ext cx="1905502" cy="1456774"/>
          </a:xfrm>
          <a:prstGeom prst="rect">
            <a:avLst/>
          </a:prstGeom>
          <a:noFill/>
          <a:ln>
            <a:noFill/>
          </a:ln>
        </p:spPr>
      </p:pic>
      <p:pic>
        <p:nvPicPr>
          <p:cNvPr id="207" name="Shape 207"/>
          <p:cNvPicPr preferRelativeResize="0"/>
          <p:nvPr/>
        </p:nvPicPr>
        <p:blipFill>
          <a:blip r:embed="rId6">
            <a:alphaModFix/>
          </a:blip>
          <a:stretch>
            <a:fillRect/>
          </a:stretch>
        </p:blipFill>
        <p:spPr>
          <a:xfrm>
            <a:off x="7547837" y="1935717"/>
            <a:ext cx="1456775" cy="1463278"/>
          </a:xfrm>
          <a:prstGeom prst="rect">
            <a:avLst/>
          </a:prstGeom>
          <a:noFill/>
          <a:ln>
            <a:noFill/>
          </a:ln>
        </p:spPr>
      </p:pic>
      <p:pic>
        <p:nvPicPr>
          <p:cNvPr descr="untitled.275.jpg" id="208" name="Shape 208"/>
          <p:cNvPicPr preferRelativeResize="0"/>
          <p:nvPr/>
        </p:nvPicPr>
        <p:blipFill rotWithShape="1">
          <a:blip r:embed="rId7">
            <a:alphaModFix/>
          </a:blip>
          <a:srcRect b="19743" l="31540" r="34109" t="11200"/>
          <a:stretch/>
        </p:blipFill>
        <p:spPr>
          <a:xfrm>
            <a:off x="2175887" y="1935725"/>
            <a:ext cx="1591675" cy="1463274"/>
          </a:xfrm>
          <a:prstGeom prst="rect">
            <a:avLst/>
          </a:prstGeom>
          <a:noFill/>
          <a:ln>
            <a:noFill/>
          </a:ln>
        </p:spPr>
      </p:pic>
      <p:sp>
        <p:nvSpPr>
          <p:cNvPr id="209" name="Shape 209"/>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sp>
        <p:nvSpPr>
          <p:cNvPr id="210" name="Shape 210"/>
          <p:cNvSpPr txBox="1"/>
          <p:nvPr/>
        </p:nvSpPr>
        <p:spPr>
          <a:xfrm>
            <a:off x="217475" y="3441600"/>
            <a:ext cx="1591800" cy="3972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FFFFFF"/>
                </a:solidFill>
                <a:latin typeface="Roboto"/>
                <a:ea typeface="Roboto"/>
                <a:cs typeface="Roboto"/>
                <a:sym typeface="Roboto"/>
              </a:rPr>
              <a:t>USD $5</a:t>
            </a:r>
          </a:p>
        </p:txBody>
      </p:sp>
      <p:sp>
        <p:nvSpPr>
          <p:cNvPr id="211" name="Shape 211"/>
          <p:cNvSpPr txBox="1"/>
          <p:nvPr/>
        </p:nvSpPr>
        <p:spPr>
          <a:xfrm>
            <a:off x="2175837" y="3441600"/>
            <a:ext cx="1591800" cy="3972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FFFF"/>
                </a:solidFill>
                <a:latin typeface="Roboto"/>
                <a:ea typeface="Roboto"/>
                <a:cs typeface="Roboto"/>
                <a:sym typeface="Roboto"/>
              </a:rPr>
              <a:t>USD $0.20</a:t>
            </a:r>
          </a:p>
        </p:txBody>
      </p:sp>
      <p:sp>
        <p:nvSpPr>
          <p:cNvPr id="212" name="Shape 212"/>
          <p:cNvSpPr txBox="1"/>
          <p:nvPr/>
        </p:nvSpPr>
        <p:spPr>
          <a:xfrm>
            <a:off x="3827100" y="3441600"/>
            <a:ext cx="1591800" cy="3972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FFFF"/>
                </a:solidFill>
                <a:latin typeface="Roboto"/>
                <a:ea typeface="Roboto"/>
                <a:cs typeface="Roboto"/>
                <a:sym typeface="Roboto"/>
              </a:rPr>
              <a:t>USD $0.80</a:t>
            </a:r>
          </a:p>
        </p:txBody>
      </p:sp>
      <p:sp>
        <p:nvSpPr>
          <p:cNvPr id="213" name="Shape 213"/>
          <p:cNvSpPr txBox="1"/>
          <p:nvPr/>
        </p:nvSpPr>
        <p:spPr>
          <a:xfrm>
            <a:off x="5653712" y="3441600"/>
            <a:ext cx="1591800" cy="3972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FFFF"/>
                </a:solidFill>
                <a:latin typeface="Roboto"/>
                <a:ea typeface="Roboto"/>
                <a:cs typeface="Roboto"/>
                <a:sym typeface="Roboto"/>
              </a:rPr>
              <a:t>USD $0.05</a:t>
            </a:r>
          </a:p>
        </p:txBody>
      </p:sp>
      <p:sp>
        <p:nvSpPr>
          <p:cNvPr id="214" name="Shape 214"/>
          <p:cNvSpPr txBox="1"/>
          <p:nvPr/>
        </p:nvSpPr>
        <p:spPr>
          <a:xfrm>
            <a:off x="7480337" y="3441600"/>
            <a:ext cx="1591800" cy="3972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FFFF"/>
                </a:solidFill>
                <a:latin typeface="Roboto"/>
                <a:ea typeface="Roboto"/>
                <a:cs typeface="Roboto"/>
                <a:sym typeface="Roboto"/>
              </a:rPr>
              <a:t>USD $5</a:t>
            </a:r>
          </a:p>
        </p:txBody>
      </p:sp>
      <p:sp>
        <p:nvSpPr>
          <p:cNvPr id="215" name="Shape 215"/>
          <p:cNvSpPr txBox="1"/>
          <p:nvPr/>
        </p:nvSpPr>
        <p:spPr>
          <a:xfrm>
            <a:off x="4736625" y="4438550"/>
            <a:ext cx="4248000" cy="572700"/>
          </a:xfrm>
          <a:prstGeom prst="rect">
            <a:avLst/>
          </a:prstGeom>
          <a:noFill/>
          <a:ln>
            <a:noFill/>
          </a:ln>
        </p:spPr>
        <p:txBody>
          <a:bodyPr anchorCtr="0" anchor="t" bIns="91425" lIns="91425" rIns="91425" tIns="91425">
            <a:noAutofit/>
          </a:bodyPr>
          <a:lstStyle/>
          <a:p>
            <a:pPr lvl="0">
              <a:spcBef>
                <a:spcPts val="0"/>
              </a:spcBef>
              <a:buNone/>
            </a:pPr>
            <a:r>
              <a:rPr b="1" lang="en" sz="1800">
                <a:solidFill>
                  <a:srgbClr val="FFFFFF"/>
                </a:solidFill>
                <a:latin typeface="Roboto"/>
                <a:ea typeface="Roboto"/>
                <a:cs typeface="Roboto"/>
                <a:sym typeface="Roboto"/>
              </a:rPr>
              <a:t>Estimated Total Cost per unit = $12.83</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idx="2" type="body"/>
          </p:nvPr>
        </p:nvSpPr>
        <p:spPr>
          <a:xfrm>
            <a:off x="4756200" y="1838275"/>
            <a:ext cx="3559500" cy="2529900"/>
          </a:xfrm>
          <a:prstGeom prst="rect">
            <a:avLst/>
          </a:prstGeom>
        </p:spPr>
        <p:txBody>
          <a:bodyPr anchorCtr="0" anchor="t" bIns="91425" lIns="91425" rIns="91425" tIns="91425">
            <a:noAutofit/>
          </a:bodyPr>
          <a:lstStyle/>
          <a:p>
            <a:pPr lvl="0">
              <a:spcBef>
                <a:spcPts val="0"/>
              </a:spcBef>
              <a:buNone/>
            </a:pPr>
            <a:r>
              <a:rPr lang="en" sz="2400">
                <a:solidFill>
                  <a:srgbClr val="FFFFFF"/>
                </a:solidFill>
                <a:latin typeface="Oswald"/>
                <a:ea typeface="Oswald"/>
                <a:cs typeface="Oswald"/>
                <a:sym typeface="Oswald"/>
              </a:rPr>
              <a:t>Out-source</a:t>
            </a:r>
          </a:p>
          <a:p>
            <a:pPr indent="-355600" lvl="0" marL="457200" rtl="0">
              <a:spcBef>
                <a:spcPts val="0"/>
              </a:spcBef>
              <a:buClr>
                <a:srgbClr val="FFFFFF"/>
              </a:buClr>
              <a:buSzPct val="100000"/>
              <a:buFont typeface="Oswald"/>
            </a:pPr>
            <a:r>
              <a:rPr lang="en" sz="2000">
                <a:solidFill>
                  <a:srgbClr val="FFFFFF"/>
                </a:solidFill>
                <a:latin typeface="Oswald"/>
                <a:ea typeface="Oswald"/>
                <a:cs typeface="Oswald"/>
                <a:sym typeface="Oswald"/>
              </a:rPr>
              <a:t>Contract and Mass-Manufacturing</a:t>
            </a:r>
          </a:p>
        </p:txBody>
      </p:sp>
      <p:sp>
        <p:nvSpPr>
          <p:cNvPr id="221" name="Shape 22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Manufacturing Strategy</a:t>
            </a:r>
          </a:p>
        </p:txBody>
      </p:sp>
      <p:sp>
        <p:nvSpPr>
          <p:cNvPr id="222" name="Shape 222"/>
          <p:cNvSpPr txBox="1"/>
          <p:nvPr>
            <p:ph idx="1" type="body"/>
          </p:nvPr>
        </p:nvSpPr>
        <p:spPr>
          <a:xfrm>
            <a:off x="616500" y="1838275"/>
            <a:ext cx="3999900" cy="3416400"/>
          </a:xfrm>
          <a:prstGeom prst="rect">
            <a:avLst/>
          </a:prstGeom>
        </p:spPr>
        <p:txBody>
          <a:bodyPr anchorCtr="0" anchor="t" bIns="91425" lIns="91425" rIns="91425" tIns="91425">
            <a:noAutofit/>
          </a:bodyPr>
          <a:lstStyle/>
          <a:p>
            <a:pPr lvl="0">
              <a:spcBef>
                <a:spcPts val="0"/>
              </a:spcBef>
              <a:buNone/>
            </a:pPr>
            <a:r>
              <a:rPr lang="en" sz="2400">
                <a:solidFill>
                  <a:srgbClr val="FFFFFF"/>
                </a:solidFill>
                <a:latin typeface="Oswald"/>
                <a:ea typeface="Oswald"/>
                <a:cs typeface="Oswald"/>
                <a:sym typeface="Oswald"/>
              </a:rPr>
              <a:t>In-house</a:t>
            </a:r>
          </a:p>
          <a:p>
            <a:pPr indent="-355600" lvl="0" marL="457200" rtl="0">
              <a:lnSpc>
                <a:spcPct val="150000"/>
              </a:lnSpc>
              <a:spcBef>
                <a:spcPts val="0"/>
              </a:spcBef>
              <a:buClr>
                <a:srgbClr val="FFFFFF"/>
              </a:buClr>
              <a:buSzPct val="100000"/>
              <a:buFont typeface="Oswald"/>
            </a:pPr>
            <a:r>
              <a:rPr lang="en" sz="2000">
                <a:solidFill>
                  <a:srgbClr val="FFFFFF"/>
                </a:solidFill>
                <a:latin typeface="Oswald"/>
                <a:ea typeface="Oswald"/>
                <a:cs typeface="Oswald"/>
                <a:sym typeface="Oswald"/>
              </a:rPr>
              <a:t>R &amp; D</a:t>
            </a:r>
          </a:p>
          <a:p>
            <a:pPr indent="-355600" lvl="0" marL="457200">
              <a:lnSpc>
                <a:spcPct val="150000"/>
              </a:lnSpc>
              <a:spcBef>
                <a:spcPts val="0"/>
              </a:spcBef>
              <a:buClr>
                <a:srgbClr val="FFFFFF"/>
              </a:buClr>
              <a:buSzPct val="100000"/>
              <a:buFont typeface="Oswald"/>
            </a:pPr>
            <a:r>
              <a:rPr lang="en" sz="2000">
                <a:solidFill>
                  <a:srgbClr val="FFFFFF"/>
                </a:solidFill>
                <a:latin typeface="Oswald"/>
                <a:ea typeface="Oswald"/>
                <a:cs typeface="Oswald"/>
                <a:sym typeface="Oswald"/>
              </a:rPr>
              <a:t>Proprietary Technology</a:t>
            </a:r>
          </a:p>
        </p:txBody>
      </p:sp>
      <p:sp>
        <p:nvSpPr>
          <p:cNvPr id="223" name="Shape 223"/>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Inventory Planning</a:t>
            </a:r>
          </a:p>
        </p:txBody>
      </p:sp>
      <p:sp>
        <p:nvSpPr>
          <p:cNvPr id="229" name="Shape 229"/>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sp>
        <p:nvSpPr>
          <p:cNvPr id="230" name="Shape 230"/>
          <p:cNvSpPr txBox="1"/>
          <p:nvPr/>
        </p:nvSpPr>
        <p:spPr>
          <a:xfrm>
            <a:off x="557875" y="1017725"/>
            <a:ext cx="4746300" cy="2281500"/>
          </a:xfrm>
          <a:prstGeom prst="rect">
            <a:avLst/>
          </a:prstGeom>
          <a:noFill/>
          <a:ln>
            <a:noFill/>
          </a:ln>
        </p:spPr>
        <p:txBody>
          <a:bodyPr anchorCtr="0" anchor="ctr" bIns="91425" lIns="91425" rIns="91425" tIns="91425">
            <a:noAutofit/>
          </a:bodyPr>
          <a:lstStyle/>
          <a:p>
            <a:pPr lvl="0" rtl="0">
              <a:lnSpc>
                <a:spcPct val="200000"/>
              </a:lnSpc>
              <a:spcBef>
                <a:spcPts val="0"/>
              </a:spcBef>
              <a:spcAft>
                <a:spcPts val="1600"/>
              </a:spcAft>
              <a:buNone/>
            </a:pPr>
            <a:r>
              <a:rPr lang="en" sz="2400">
                <a:solidFill>
                  <a:schemeClr val="dk1"/>
                </a:solidFill>
                <a:latin typeface="Oswald"/>
                <a:ea typeface="Oswald"/>
                <a:cs typeface="Oswald"/>
                <a:sym typeface="Oswald"/>
              </a:rPr>
              <a:t>Wagner-Whitin Model</a:t>
            </a:r>
          </a:p>
        </p:txBody>
      </p:sp>
      <p:sp>
        <p:nvSpPr>
          <p:cNvPr id="231" name="Shape 231"/>
          <p:cNvSpPr txBox="1"/>
          <p:nvPr>
            <p:ph idx="1" type="body"/>
          </p:nvPr>
        </p:nvSpPr>
        <p:spPr>
          <a:xfrm>
            <a:off x="717475" y="2453150"/>
            <a:ext cx="7815000" cy="2281500"/>
          </a:xfrm>
          <a:prstGeom prst="rect">
            <a:avLst/>
          </a:prstGeom>
        </p:spPr>
        <p:txBody>
          <a:bodyPr anchorCtr="0" anchor="t" bIns="91425" lIns="91425" rIns="91425" tIns="91425">
            <a:noAutofit/>
          </a:bodyPr>
          <a:lstStyle/>
          <a:p>
            <a:pPr indent="0" lvl="0" marL="0" rtl="0" algn="ctr">
              <a:spcBef>
                <a:spcPts val="0"/>
              </a:spcBef>
              <a:buNone/>
            </a:pPr>
            <a:r>
              <a:rPr lang="en">
                <a:solidFill>
                  <a:srgbClr val="FFFFFF"/>
                </a:solidFill>
                <a:latin typeface="Oswald"/>
                <a:ea typeface="Oswald"/>
                <a:cs typeface="Oswald"/>
                <a:sym typeface="Oswald"/>
              </a:rPr>
              <a:t>Allows for batch-ordering while balancing setup and inventory costs </a:t>
            </a:r>
          </a:p>
          <a:p>
            <a:pPr lvl="0" rtl="0" algn="ctr">
              <a:spcBef>
                <a:spcPts val="0"/>
              </a:spcBef>
              <a:buNone/>
            </a:pPr>
            <a:r>
              <a:t/>
            </a:r>
            <a:endParaRPr>
              <a:solidFill>
                <a:srgbClr val="FFFFFF"/>
              </a:solidFill>
              <a:latin typeface="Oswald"/>
              <a:ea typeface="Oswald"/>
              <a:cs typeface="Oswald"/>
              <a:sym typeface="Oswald"/>
            </a:endParaRPr>
          </a:p>
          <a:p>
            <a:pPr lvl="0" rtl="0" algn="ctr">
              <a:spcBef>
                <a:spcPts val="0"/>
              </a:spcBef>
              <a:buNone/>
            </a:pPr>
            <a:r>
              <a:t/>
            </a:r>
            <a:endParaRPr>
              <a:solidFill>
                <a:srgbClr val="FFFFFF"/>
              </a:solidFill>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Target Market</a:t>
            </a:r>
          </a:p>
        </p:txBody>
      </p:sp>
      <p:sp>
        <p:nvSpPr>
          <p:cNvPr id="237" name="Shape 237"/>
          <p:cNvSpPr txBox="1"/>
          <p:nvPr>
            <p:ph idx="1" type="body"/>
          </p:nvPr>
        </p:nvSpPr>
        <p:spPr>
          <a:xfrm>
            <a:off x="311700" y="1818625"/>
            <a:ext cx="8520600" cy="2316000"/>
          </a:xfrm>
          <a:prstGeom prst="rect">
            <a:avLst/>
          </a:prstGeom>
        </p:spPr>
        <p:txBody>
          <a:bodyPr anchorCtr="0" anchor="t" bIns="91425" lIns="91425" rIns="91425" tIns="91425">
            <a:noAutofit/>
          </a:bodyPr>
          <a:lstStyle/>
          <a:p>
            <a:pPr indent="-381000" lvl="0" marL="457200">
              <a:lnSpc>
                <a:spcPct val="200000"/>
              </a:lnSpc>
              <a:spcBef>
                <a:spcPts val="0"/>
              </a:spcBef>
              <a:buClr>
                <a:srgbClr val="FFFFFF"/>
              </a:buClr>
              <a:buSzPct val="100000"/>
              <a:buFont typeface="Oswald"/>
            </a:pPr>
            <a:r>
              <a:rPr lang="en" sz="2400">
                <a:solidFill>
                  <a:srgbClr val="FFFFFF"/>
                </a:solidFill>
                <a:latin typeface="Oswald"/>
                <a:ea typeface="Oswald"/>
                <a:cs typeface="Oswald"/>
                <a:sym typeface="Oswald"/>
              </a:rPr>
              <a:t>Business-to-customer (B2C)</a:t>
            </a:r>
          </a:p>
          <a:p>
            <a:pPr indent="-381000" lvl="0" marL="457200">
              <a:lnSpc>
                <a:spcPct val="200000"/>
              </a:lnSpc>
              <a:spcBef>
                <a:spcPts val="0"/>
              </a:spcBef>
              <a:buClr>
                <a:srgbClr val="FFFFFF"/>
              </a:buClr>
              <a:buSzPct val="100000"/>
              <a:buFont typeface="Oswald"/>
            </a:pPr>
            <a:r>
              <a:rPr lang="en" sz="2400">
                <a:solidFill>
                  <a:srgbClr val="FFFFFF"/>
                </a:solidFill>
                <a:latin typeface="Oswald"/>
                <a:ea typeface="Oswald"/>
                <a:cs typeface="Oswald"/>
                <a:sym typeface="Oswald"/>
              </a:rPr>
              <a:t>Business-to-business (B2B)</a:t>
            </a:r>
          </a:p>
          <a:p>
            <a:pPr indent="-381000" lvl="0" marL="457200">
              <a:lnSpc>
                <a:spcPct val="200000"/>
              </a:lnSpc>
              <a:spcBef>
                <a:spcPts val="0"/>
              </a:spcBef>
              <a:buClr>
                <a:srgbClr val="FFFFFF"/>
              </a:buClr>
              <a:buSzPct val="100000"/>
              <a:buFont typeface="Oswald"/>
            </a:pPr>
            <a:r>
              <a:rPr lang="en" sz="2400">
                <a:solidFill>
                  <a:srgbClr val="FFFFFF"/>
                </a:solidFill>
                <a:latin typeface="Oswald"/>
                <a:ea typeface="Oswald"/>
                <a:cs typeface="Oswald"/>
                <a:sym typeface="Oswald"/>
              </a:rPr>
              <a:t>Licensing</a:t>
            </a:r>
          </a:p>
        </p:txBody>
      </p:sp>
      <p:sp>
        <p:nvSpPr>
          <p:cNvPr id="238" name="Shape 238"/>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ctrTitle"/>
          </p:nvPr>
        </p:nvSpPr>
        <p:spPr>
          <a:xfrm>
            <a:off x="671257" y="990800"/>
            <a:ext cx="7801500" cy="1730100"/>
          </a:xfrm>
          <a:prstGeom prst="rect">
            <a:avLst/>
          </a:prstGeom>
        </p:spPr>
        <p:txBody>
          <a:bodyPr anchorCtr="0" anchor="b" bIns="91425" lIns="91425" rIns="91425" tIns="91425">
            <a:noAutofit/>
          </a:bodyPr>
          <a:lstStyle/>
          <a:p>
            <a:pPr lvl="0">
              <a:spcBef>
                <a:spcPts val="0"/>
              </a:spcBef>
              <a:buNone/>
            </a:pPr>
            <a:r>
              <a:t/>
            </a:r>
            <a:endParaRPr/>
          </a:p>
        </p:txBody>
      </p:sp>
      <p:sp>
        <p:nvSpPr>
          <p:cNvPr id="71" name="Shape 71"/>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a:spcBef>
                <a:spcPts val="0"/>
              </a:spcBef>
              <a:buNone/>
            </a:pPr>
            <a:r>
              <a:t/>
            </a:r>
            <a:endParaRPr/>
          </a:p>
        </p:txBody>
      </p:sp>
      <p:sp>
        <p:nvSpPr>
          <p:cNvPr id="72" name="Shape 72"/>
          <p:cNvSpPr/>
          <p:nvPr/>
        </p:nvSpPr>
        <p:spPr>
          <a:xfrm>
            <a:off x="4344400" y="2341025"/>
            <a:ext cx="1080600" cy="1080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73" name="Shape 73"/>
          <p:cNvPicPr preferRelativeResize="0"/>
          <p:nvPr/>
        </p:nvPicPr>
        <p:blipFill>
          <a:blip r:embed="rId3">
            <a:alphaModFix/>
          </a:blip>
          <a:stretch>
            <a:fillRect/>
          </a:stretch>
        </p:blipFill>
        <p:spPr>
          <a:xfrm>
            <a:off x="0" y="0"/>
            <a:ext cx="9144000" cy="51467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p:nvPr/>
        </p:nvSpPr>
        <p:spPr>
          <a:xfrm>
            <a:off x="-150" y="1116525"/>
            <a:ext cx="9144000" cy="4026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4" name="Shape 24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Business-to-customer</a:t>
            </a:r>
          </a:p>
        </p:txBody>
      </p:sp>
      <p:sp>
        <p:nvSpPr>
          <p:cNvPr id="245" name="Shape 245"/>
          <p:cNvSpPr txBox="1"/>
          <p:nvPr>
            <p:ph idx="1" type="body"/>
          </p:nvPr>
        </p:nvSpPr>
        <p:spPr>
          <a:xfrm>
            <a:off x="311700" y="1991075"/>
            <a:ext cx="8212500" cy="2819700"/>
          </a:xfrm>
          <a:prstGeom prst="rect">
            <a:avLst/>
          </a:prstGeom>
        </p:spPr>
        <p:txBody>
          <a:bodyPr anchorCtr="0" anchor="t" bIns="91425" lIns="91425" rIns="91425" tIns="91425">
            <a:noAutofit/>
          </a:bodyPr>
          <a:lstStyle/>
          <a:p>
            <a:pPr lvl="0" algn="ctr">
              <a:spcBef>
                <a:spcPts val="0"/>
              </a:spcBef>
              <a:buNone/>
            </a:pPr>
            <a:r>
              <a:rPr lang="en">
                <a:solidFill>
                  <a:srgbClr val="000000"/>
                </a:solidFill>
                <a:latin typeface="Oswald"/>
                <a:ea typeface="Oswald"/>
                <a:cs typeface="Oswald"/>
                <a:sym typeface="Oswald"/>
              </a:rPr>
              <a:t>Distribution channels:	Petrol station</a:t>
            </a:r>
          </a:p>
          <a:p>
            <a:pPr indent="457200" lvl="0" marL="1828800" algn="ctr">
              <a:spcBef>
                <a:spcPts val="0"/>
              </a:spcBef>
              <a:buNone/>
            </a:pPr>
            <a:r>
              <a:rPr lang="en">
                <a:solidFill>
                  <a:srgbClr val="000000"/>
                </a:solidFill>
                <a:latin typeface="Oswald"/>
                <a:ea typeface="Oswald"/>
                <a:cs typeface="Oswald"/>
                <a:sym typeface="Oswald"/>
              </a:rPr>
              <a:t>Supermarket</a:t>
            </a:r>
          </a:p>
          <a:p>
            <a:pPr indent="0" lvl="0" marL="2286000" algn="ctr">
              <a:spcBef>
                <a:spcPts val="0"/>
              </a:spcBef>
              <a:buNone/>
            </a:pPr>
            <a:r>
              <a:rPr lang="en">
                <a:solidFill>
                  <a:srgbClr val="000000"/>
                </a:solidFill>
                <a:latin typeface="Oswald"/>
                <a:ea typeface="Oswald"/>
                <a:cs typeface="Oswald"/>
                <a:sym typeface="Oswald"/>
              </a:rPr>
              <a:t>Car workshop</a:t>
            </a:r>
          </a:p>
          <a:p>
            <a:pPr indent="0" lvl="0" marL="2286000" rtl="0" algn="ctr">
              <a:spcBef>
                <a:spcPts val="0"/>
              </a:spcBef>
              <a:buNone/>
            </a:pPr>
            <a:r>
              <a:rPr lang="en">
                <a:solidFill>
                  <a:srgbClr val="000000"/>
                </a:solidFill>
                <a:latin typeface="Oswald"/>
                <a:ea typeface="Oswald"/>
                <a:cs typeface="Oswald"/>
                <a:sym typeface="Oswald"/>
              </a:rPr>
              <a:t>Online store</a:t>
            </a:r>
          </a:p>
        </p:txBody>
      </p:sp>
      <p:sp>
        <p:nvSpPr>
          <p:cNvPr id="246" name="Shape 246"/>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sp>
        <p:nvSpPr>
          <p:cNvPr id="247" name="Shape 247"/>
          <p:cNvSpPr txBox="1"/>
          <p:nvPr>
            <p:ph idx="1" type="body"/>
          </p:nvPr>
        </p:nvSpPr>
        <p:spPr>
          <a:xfrm>
            <a:off x="311700" y="1228675"/>
            <a:ext cx="8520600" cy="926100"/>
          </a:xfrm>
          <a:prstGeom prst="rect">
            <a:avLst/>
          </a:prstGeom>
        </p:spPr>
        <p:txBody>
          <a:bodyPr anchorCtr="0" anchor="t" bIns="91425" lIns="91425" rIns="91425" tIns="91425">
            <a:noAutofit/>
          </a:bodyPr>
          <a:lstStyle/>
          <a:p>
            <a:pPr lvl="0" rtl="0">
              <a:spcBef>
                <a:spcPts val="0"/>
              </a:spcBef>
              <a:buNone/>
            </a:pPr>
            <a:r>
              <a:rPr lang="en">
                <a:solidFill>
                  <a:srgbClr val="000000"/>
                </a:solidFill>
                <a:latin typeface="Roboto"/>
                <a:ea typeface="Roboto"/>
                <a:cs typeface="Roboto"/>
                <a:sym typeface="Roboto"/>
              </a:rPr>
              <a:t>Targeting all car owners</a:t>
            </a:r>
          </a:p>
          <a:p>
            <a:pPr indent="0" lvl="0" marL="1371600" rtl="0">
              <a:spcBef>
                <a:spcPts val="0"/>
              </a:spcBef>
              <a:buNone/>
            </a:pPr>
            <a:r>
              <a:t/>
            </a:r>
            <a:endParaRPr>
              <a:solidFill>
                <a:srgbClr val="000000"/>
              </a:solidFill>
              <a:latin typeface="Oswald"/>
              <a:ea typeface="Oswald"/>
              <a:cs typeface="Oswald"/>
              <a:sym typeface="Oswald"/>
            </a:endParaRPr>
          </a:p>
        </p:txBody>
      </p:sp>
      <p:pic>
        <p:nvPicPr>
          <p:cNvPr id="248" name="Shape 248"/>
          <p:cNvPicPr preferRelativeResize="0"/>
          <p:nvPr/>
        </p:nvPicPr>
        <p:blipFill>
          <a:blip r:embed="rId3">
            <a:alphaModFix amt="17000"/>
          </a:blip>
          <a:stretch>
            <a:fillRect/>
          </a:stretch>
        </p:blipFill>
        <p:spPr>
          <a:xfrm>
            <a:off x="533685" y="2756550"/>
            <a:ext cx="2145028" cy="1102199"/>
          </a:xfrm>
          <a:prstGeom prst="rect">
            <a:avLst/>
          </a:prstGeom>
          <a:noFill/>
          <a:ln>
            <a:noFill/>
          </a:ln>
        </p:spPr>
      </p:pic>
      <p:pic>
        <p:nvPicPr>
          <p:cNvPr id="249" name="Shape 249"/>
          <p:cNvPicPr preferRelativeResize="0"/>
          <p:nvPr/>
        </p:nvPicPr>
        <p:blipFill>
          <a:blip r:embed="rId4">
            <a:alphaModFix amt="25000"/>
          </a:blip>
          <a:stretch>
            <a:fillRect/>
          </a:stretch>
        </p:blipFill>
        <p:spPr>
          <a:xfrm>
            <a:off x="6692350" y="2572425"/>
            <a:ext cx="2352724" cy="1470450"/>
          </a:xfrm>
          <a:prstGeom prst="rect">
            <a:avLst/>
          </a:prstGeom>
          <a:noFill/>
          <a:ln>
            <a:noFill/>
          </a:ln>
        </p:spPr>
      </p:pic>
      <p:pic>
        <p:nvPicPr>
          <p:cNvPr descr="Picture1.png" id="250" name="Shape 250"/>
          <p:cNvPicPr preferRelativeResize="0"/>
          <p:nvPr/>
        </p:nvPicPr>
        <p:blipFill>
          <a:blip r:embed="rId5">
            <a:alphaModFix amt="16000"/>
          </a:blip>
          <a:stretch>
            <a:fillRect/>
          </a:stretch>
        </p:blipFill>
        <p:spPr>
          <a:xfrm>
            <a:off x="3322287" y="2805174"/>
            <a:ext cx="2793024" cy="1004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p:nvPr/>
        </p:nvSpPr>
        <p:spPr>
          <a:xfrm>
            <a:off x="-150" y="1116525"/>
            <a:ext cx="9144000" cy="4026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56" name="Shape 256"/>
          <p:cNvPicPr preferRelativeResize="0"/>
          <p:nvPr/>
        </p:nvPicPr>
        <p:blipFill>
          <a:blip r:embed="rId3">
            <a:alphaModFix amt="20000"/>
          </a:blip>
          <a:stretch>
            <a:fillRect/>
          </a:stretch>
        </p:blipFill>
        <p:spPr>
          <a:xfrm>
            <a:off x="618462" y="1863594"/>
            <a:ext cx="2122800" cy="1416309"/>
          </a:xfrm>
          <a:prstGeom prst="rect">
            <a:avLst/>
          </a:prstGeom>
          <a:noFill/>
          <a:ln>
            <a:noFill/>
          </a:ln>
        </p:spPr>
      </p:pic>
      <p:sp>
        <p:nvSpPr>
          <p:cNvPr id="257" name="Shape 25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Business-to-business</a:t>
            </a:r>
          </a:p>
        </p:txBody>
      </p:sp>
      <p:pic>
        <p:nvPicPr>
          <p:cNvPr id="258" name="Shape 258"/>
          <p:cNvPicPr preferRelativeResize="0"/>
          <p:nvPr/>
        </p:nvPicPr>
        <p:blipFill>
          <a:blip r:embed="rId4">
            <a:alphaModFix amt="26000"/>
          </a:blip>
          <a:stretch>
            <a:fillRect/>
          </a:stretch>
        </p:blipFill>
        <p:spPr>
          <a:xfrm>
            <a:off x="5973099" y="1749237"/>
            <a:ext cx="3204199" cy="1373224"/>
          </a:xfrm>
          <a:prstGeom prst="rect">
            <a:avLst/>
          </a:prstGeom>
          <a:noFill/>
          <a:ln>
            <a:noFill/>
          </a:ln>
        </p:spPr>
      </p:pic>
      <p:sp>
        <p:nvSpPr>
          <p:cNvPr id="259" name="Shape 259"/>
          <p:cNvSpPr txBox="1"/>
          <p:nvPr>
            <p:ph idx="1" type="body"/>
          </p:nvPr>
        </p:nvSpPr>
        <p:spPr>
          <a:xfrm>
            <a:off x="311700" y="1228675"/>
            <a:ext cx="8520600" cy="926100"/>
          </a:xfrm>
          <a:prstGeom prst="rect">
            <a:avLst/>
          </a:prstGeom>
        </p:spPr>
        <p:txBody>
          <a:bodyPr anchorCtr="0" anchor="t" bIns="91425" lIns="91425" rIns="91425" tIns="91425">
            <a:noAutofit/>
          </a:bodyPr>
          <a:lstStyle/>
          <a:p>
            <a:pPr lvl="0" rtl="0">
              <a:spcBef>
                <a:spcPts val="0"/>
              </a:spcBef>
              <a:buNone/>
            </a:pPr>
            <a:r>
              <a:rPr lang="en">
                <a:solidFill>
                  <a:srgbClr val="000000"/>
                </a:solidFill>
                <a:latin typeface="Roboto"/>
                <a:ea typeface="Roboto"/>
                <a:cs typeface="Roboto"/>
                <a:sym typeface="Roboto"/>
              </a:rPr>
              <a:t>Annual recurring fees</a:t>
            </a:r>
          </a:p>
          <a:p>
            <a:pPr indent="0" lvl="0" marL="1371600">
              <a:spcBef>
                <a:spcPts val="0"/>
              </a:spcBef>
              <a:buNone/>
            </a:pPr>
            <a:r>
              <a:t/>
            </a:r>
            <a:endParaRPr>
              <a:solidFill>
                <a:srgbClr val="000000"/>
              </a:solidFill>
              <a:latin typeface="Oswald"/>
              <a:ea typeface="Oswald"/>
              <a:cs typeface="Oswald"/>
              <a:sym typeface="Oswald"/>
            </a:endParaRPr>
          </a:p>
        </p:txBody>
      </p:sp>
      <p:sp>
        <p:nvSpPr>
          <p:cNvPr id="260" name="Shape 260"/>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pic>
        <p:nvPicPr>
          <p:cNvPr id="261" name="Shape 261"/>
          <p:cNvPicPr preferRelativeResize="0"/>
          <p:nvPr/>
        </p:nvPicPr>
        <p:blipFill>
          <a:blip r:embed="rId5">
            <a:alphaModFix amt="18000"/>
          </a:blip>
          <a:stretch>
            <a:fillRect/>
          </a:stretch>
        </p:blipFill>
        <p:spPr>
          <a:xfrm>
            <a:off x="663299" y="3118874"/>
            <a:ext cx="2122800" cy="2122800"/>
          </a:xfrm>
          <a:prstGeom prst="rect">
            <a:avLst/>
          </a:prstGeom>
          <a:noFill/>
          <a:ln>
            <a:noFill/>
          </a:ln>
        </p:spPr>
      </p:pic>
      <p:pic>
        <p:nvPicPr>
          <p:cNvPr id="262" name="Shape 262"/>
          <p:cNvPicPr preferRelativeResize="0"/>
          <p:nvPr/>
        </p:nvPicPr>
        <p:blipFill>
          <a:blip r:embed="rId6">
            <a:alphaModFix amt="11000"/>
          </a:blip>
          <a:stretch>
            <a:fillRect/>
          </a:stretch>
        </p:blipFill>
        <p:spPr>
          <a:xfrm>
            <a:off x="3325675" y="3777774"/>
            <a:ext cx="2858630" cy="645425"/>
          </a:xfrm>
          <a:prstGeom prst="rect">
            <a:avLst/>
          </a:prstGeom>
          <a:noFill/>
          <a:ln>
            <a:noFill/>
          </a:ln>
        </p:spPr>
      </p:pic>
      <p:pic>
        <p:nvPicPr>
          <p:cNvPr id="263" name="Shape 263"/>
          <p:cNvPicPr preferRelativeResize="0"/>
          <p:nvPr/>
        </p:nvPicPr>
        <p:blipFill>
          <a:blip r:embed="rId7">
            <a:alphaModFix amt="9000"/>
          </a:blip>
          <a:stretch>
            <a:fillRect/>
          </a:stretch>
        </p:blipFill>
        <p:spPr>
          <a:xfrm>
            <a:off x="3430950" y="1901077"/>
            <a:ext cx="2429550" cy="1179695"/>
          </a:xfrm>
          <a:prstGeom prst="rect">
            <a:avLst/>
          </a:prstGeom>
          <a:noFill/>
          <a:ln>
            <a:noFill/>
          </a:ln>
        </p:spPr>
      </p:pic>
      <p:pic>
        <p:nvPicPr>
          <p:cNvPr id="264" name="Shape 264"/>
          <p:cNvPicPr preferRelativeResize="0"/>
          <p:nvPr/>
        </p:nvPicPr>
        <p:blipFill>
          <a:blip r:embed="rId8">
            <a:alphaModFix amt="16000"/>
          </a:blip>
          <a:stretch>
            <a:fillRect/>
          </a:stretch>
        </p:blipFill>
        <p:spPr>
          <a:xfrm>
            <a:off x="6776226" y="3826750"/>
            <a:ext cx="1865547" cy="707050"/>
          </a:xfrm>
          <a:prstGeom prst="rect">
            <a:avLst/>
          </a:prstGeom>
          <a:noFill/>
          <a:ln>
            <a:noFill/>
          </a:ln>
        </p:spPr>
      </p:pic>
      <p:sp>
        <p:nvSpPr>
          <p:cNvPr id="265" name="Shape 265"/>
          <p:cNvSpPr txBox="1"/>
          <p:nvPr/>
        </p:nvSpPr>
        <p:spPr>
          <a:xfrm>
            <a:off x="2786100" y="1951400"/>
            <a:ext cx="3571800" cy="2714400"/>
          </a:xfrm>
          <a:prstGeom prst="rect">
            <a:avLst/>
          </a:prstGeom>
          <a:noFill/>
          <a:ln>
            <a:noFill/>
          </a:ln>
        </p:spPr>
        <p:txBody>
          <a:bodyPr anchorCtr="0" anchor="t" bIns="91425" lIns="91425" rIns="91425" tIns="91425">
            <a:noAutofit/>
          </a:bodyPr>
          <a:lstStyle/>
          <a:p>
            <a:pPr lvl="0" rtl="0">
              <a:lnSpc>
                <a:spcPct val="100000"/>
              </a:lnSpc>
              <a:spcBef>
                <a:spcPts val="0"/>
              </a:spcBef>
              <a:spcAft>
                <a:spcPts val="800"/>
              </a:spcAft>
              <a:buNone/>
            </a:pPr>
            <a:r>
              <a:rPr lang="en" sz="1800">
                <a:latin typeface="Oswald"/>
                <a:ea typeface="Oswald"/>
                <a:cs typeface="Oswald"/>
                <a:sym typeface="Oswald"/>
              </a:rPr>
              <a:t>Companies:	Uber</a:t>
            </a:r>
          </a:p>
          <a:p>
            <a:pPr indent="0" lvl="0" marL="1371600" rtl="0">
              <a:lnSpc>
                <a:spcPct val="100000"/>
              </a:lnSpc>
              <a:spcBef>
                <a:spcPts val="0"/>
              </a:spcBef>
              <a:spcAft>
                <a:spcPts val="800"/>
              </a:spcAft>
              <a:buNone/>
            </a:pPr>
            <a:r>
              <a:rPr lang="en" sz="1800">
                <a:latin typeface="Oswald"/>
                <a:ea typeface="Oswald"/>
                <a:cs typeface="Oswald"/>
                <a:sym typeface="Oswald"/>
              </a:rPr>
              <a:t>ComfortDelgro</a:t>
            </a:r>
          </a:p>
          <a:p>
            <a:pPr indent="0" lvl="0" marL="1371600" rtl="0">
              <a:lnSpc>
                <a:spcPct val="100000"/>
              </a:lnSpc>
              <a:spcBef>
                <a:spcPts val="0"/>
              </a:spcBef>
              <a:spcAft>
                <a:spcPts val="800"/>
              </a:spcAft>
              <a:buNone/>
            </a:pPr>
            <a:r>
              <a:rPr lang="en" sz="1800">
                <a:latin typeface="Oswald"/>
                <a:ea typeface="Oswald"/>
                <a:cs typeface="Oswald"/>
                <a:sym typeface="Oswald"/>
              </a:rPr>
              <a:t>LTA</a:t>
            </a:r>
          </a:p>
          <a:p>
            <a:pPr indent="0" lvl="0" marL="1371600" rtl="0">
              <a:lnSpc>
                <a:spcPct val="100000"/>
              </a:lnSpc>
              <a:spcBef>
                <a:spcPts val="0"/>
              </a:spcBef>
              <a:spcAft>
                <a:spcPts val="800"/>
              </a:spcAft>
              <a:buNone/>
            </a:pPr>
            <a:r>
              <a:rPr lang="en" sz="1800">
                <a:latin typeface="Oswald"/>
                <a:ea typeface="Oswald"/>
                <a:cs typeface="Oswald"/>
                <a:sym typeface="Oswald"/>
              </a:rPr>
              <a:t>SBS transit</a:t>
            </a:r>
          </a:p>
          <a:p>
            <a:pPr indent="0" lvl="0" marL="1371600" rtl="0">
              <a:lnSpc>
                <a:spcPct val="100000"/>
              </a:lnSpc>
              <a:spcBef>
                <a:spcPts val="0"/>
              </a:spcBef>
              <a:spcAft>
                <a:spcPts val="800"/>
              </a:spcAft>
              <a:buNone/>
            </a:pPr>
            <a:r>
              <a:rPr lang="en" sz="1800">
                <a:latin typeface="Oswald"/>
                <a:ea typeface="Oswald"/>
                <a:cs typeface="Oswald"/>
                <a:sym typeface="Oswald"/>
              </a:rPr>
              <a:t>SMRT</a:t>
            </a:r>
          </a:p>
          <a:p>
            <a:pPr indent="0" lvl="0" marL="1371600" rtl="0">
              <a:lnSpc>
                <a:spcPct val="100000"/>
              </a:lnSpc>
              <a:spcBef>
                <a:spcPts val="0"/>
              </a:spcBef>
              <a:spcAft>
                <a:spcPts val="800"/>
              </a:spcAft>
              <a:buNone/>
            </a:pPr>
            <a:r>
              <a:rPr lang="en" sz="1800">
                <a:latin typeface="Oswald"/>
                <a:ea typeface="Oswald"/>
                <a:cs typeface="Oswald"/>
                <a:sym typeface="Oswald"/>
              </a:rPr>
              <a:t>Rental Car Companies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Licensing / IP</a:t>
            </a:r>
          </a:p>
        </p:txBody>
      </p:sp>
      <p:sp>
        <p:nvSpPr>
          <p:cNvPr id="271" name="Shape 271"/>
          <p:cNvSpPr txBox="1"/>
          <p:nvPr>
            <p:ph idx="1" type="body"/>
          </p:nvPr>
        </p:nvSpPr>
        <p:spPr>
          <a:xfrm>
            <a:off x="311700" y="1378700"/>
            <a:ext cx="8520600" cy="734700"/>
          </a:xfrm>
          <a:prstGeom prst="rect">
            <a:avLst/>
          </a:prstGeom>
        </p:spPr>
        <p:txBody>
          <a:bodyPr anchorCtr="0" anchor="t" bIns="91425" lIns="91425" rIns="91425" tIns="91425">
            <a:noAutofit/>
          </a:bodyPr>
          <a:lstStyle/>
          <a:p>
            <a:pPr lvl="0">
              <a:spcBef>
                <a:spcPts val="0"/>
              </a:spcBef>
              <a:buNone/>
            </a:pPr>
            <a:r>
              <a:rPr lang="en">
                <a:solidFill>
                  <a:srgbClr val="FFFFFF"/>
                </a:solidFill>
                <a:latin typeface="Roboto"/>
                <a:ea typeface="Roboto"/>
                <a:cs typeface="Roboto"/>
                <a:sym typeface="Roboto"/>
              </a:rPr>
              <a:t>License to automobile manufacturers</a:t>
            </a:r>
          </a:p>
          <a:p>
            <a:pPr lvl="0">
              <a:spcBef>
                <a:spcPts val="0"/>
              </a:spcBef>
              <a:buNone/>
            </a:pPr>
            <a:r>
              <a:t/>
            </a:r>
            <a:endParaRPr sz="2400">
              <a:solidFill>
                <a:srgbClr val="FFFFFF"/>
              </a:solidFill>
              <a:latin typeface="Oswald"/>
              <a:ea typeface="Oswald"/>
              <a:cs typeface="Oswald"/>
              <a:sym typeface="Oswald"/>
            </a:endParaRPr>
          </a:p>
          <a:p>
            <a:pPr lvl="0">
              <a:spcBef>
                <a:spcPts val="0"/>
              </a:spcBef>
              <a:buNone/>
            </a:pPr>
            <a:r>
              <a:t/>
            </a:r>
            <a:endParaRPr sz="2400">
              <a:solidFill>
                <a:srgbClr val="FFFFFF"/>
              </a:solidFill>
              <a:latin typeface="Oswald"/>
              <a:ea typeface="Oswald"/>
              <a:cs typeface="Oswald"/>
              <a:sym typeface="Oswald"/>
            </a:endParaRPr>
          </a:p>
        </p:txBody>
      </p:sp>
      <p:sp>
        <p:nvSpPr>
          <p:cNvPr id="272" name="Shape 272"/>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sp>
        <p:nvSpPr>
          <p:cNvPr id="273" name="Shape 273"/>
          <p:cNvSpPr txBox="1"/>
          <p:nvPr/>
        </p:nvSpPr>
        <p:spPr>
          <a:xfrm>
            <a:off x="1759625" y="2277825"/>
            <a:ext cx="5162700" cy="2214000"/>
          </a:xfrm>
          <a:prstGeom prst="rect">
            <a:avLst/>
          </a:prstGeom>
          <a:noFill/>
          <a:ln>
            <a:noFill/>
          </a:ln>
        </p:spPr>
        <p:txBody>
          <a:bodyPr anchorCtr="0" anchor="t" bIns="91425" lIns="91425" rIns="91425" tIns="91425">
            <a:noAutofit/>
          </a:bodyPr>
          <a:lstStyle/>
          <a:p>
            <a:pPr lvl="0" rtl="0">
              <a:lnSpc>
                <a:spcPct val="150000"/>
              </a:lnSpc>
              <a:spcBef>
                <a:spcPts val="0"/>
              </a:spcBef>
              <a:spcAft>
                <a:spcPts val="1600"/>
              </a:spcAft>
              <a:buNone/>
            </a:pPr>
            <a:r>
              <a:rPr lang="en" sz="2400">
                <a:solidFill>
                  <a:schemeClr val="dk1"/>
                </a:solidFill>
                <a:latin typeface="Oswald"/>
                <a:ea typeface="Oswald"/>
                <a:cs typeface="Oswald"/>
                <a:sym typeface="Oswald"/>
              </a:rPr>
              <a:t>Up-front licensing fee: 		  $10,000</a:t>
            </a:r>
          </a:p>
          <a:p>
            <a:pPr lvl="0" rtl="0">
              <a:lnSpc>
                <a:spcPct val="150000"/>
              </a:lnSpc>
              <a:spcBef>
                <a:spcPts val="0"/>
              </a:spcBef>
              <a:spcAft>
                <a:spcPts val="1600"/>
              </a:spcAft>
              <a:buNone/>
            </a:pPr>
            <a:r>
              <a:rPr lang="en" sz="2400">
                <a:solidFill>
                  <a:schemeClr val="dk1"/>
                </a:solidFill>
                <a:latin typeface="Oswald"/>
                <a:ea typeface="Oswald"/>
                <a:cs typeface="Oswald"/>
                <a:sym typeface="Oswald"/>
              </a:rPr>
              <a:t>Rolling royalties:		 5% of profit</a:t>
            </a:r>
          </a:p>
        </p:txBody>
      </p:sp>
      <p:pic>
        <p:nvPicPr>
          <p:cNvPr id="274" name="Shape 274"/>
          <p:cNvPicPr preferRelativeResize="0"/>
          <p:nvPr/>
        </p:nvPicPr>
        <p:blipFill>
          <a:blip r:embed="rId3">
            <a:alphaModFix/>
          </a:blip>
          <a:stretch>
            <a:fillRect/>
          </a:stretch>
        </p:blipFill>
        <p:spPr>
          <a:xfrm>
            <a:off x="5751640" y="3828425"/>
            <a:ext cx="3080659" cy="937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Marketing Strategy</a:t>
            </a:r>
          </a:p>
        </p:txBody>
      </p:sp>
      <p:sp>
        <p:nvSpPr>
          <p:cNvPr id="280" name="Shape 280"/>
          <p:cNvSpPr txBox="1"/>
          <p:nvPr>
            <p:ph idx="1" type="body"/>
          </p:nvPr>
        </p:nvSpPr>
        <p:spPr>
          <a:xfrm>
            <a:off x="882125" y="1895250"/>
            <a:ext cx="8520600" cy="2642400"/>
          </a:xfrm>
          <a:prstGeom prst="rect">
            <a:avLst/>
          </a:prstGeom>
        </p:spPr>
        <p:txBody>
          <a:bodyPr anchorCtr="0" anchor="t" bIns="91425" lIns="91425" rIns="91425" tIns="91425">
            <a:noAutofit/>
          </a:bodyPr>
          <a:lstStyle/>
          <a:p>
            <a:pPr lvl="0">
              <a:spcBef>
                <a:spcPts val="0"/>
              </a:spcBef>
              <a:buNone/>
            </a:pPr>
            <a:r>
              <a:rPr lang="en" sz="2400">
                <a:solidFill>
                  <a:srgbClr val="FFFFFF"/>
                </a:solidFill>
                <a:latin typeface="Oswald"/>
                <a:ea typeface="Oswald"/>
                <a:cs typeface="Oswald"/>
                <a:sym typeface="Oswald"/>
              </a:rPr>
              <a:t>Inbound Strategy: 									     ,</a:t>
            </a:r>
          </a:p>
          <a:p>
            <a:pPr indent="457200" lvl="0" marL="2286000" rtl="0">
              <a:spcBef>
                <a:spcPts val="0"/>
              </a:spcBef>
              <a:buNone/>
            </a:pPr>
            <a:r>
              <a:rPr lang="en" sz="2400">
                <a:solidFill>
                  <a:srgbClr val="FFFFFF"/>
                </a:solidFill>
                <a:latin typeface="Oswald"/>
                <a:ea typeface="Oswald"/>
                <a:cs typeface="Oswald"/>
                <a:sym typeface="Oswald"/>
              </a:rPr>
              <a:t>Viral Video</a:t>
            </a:r>
          </a:p>
          <a:p>
            <a:pPr indent="457200" lvl="0" marL="2286000">
              <a:spcBef>
                <a:spcPts val="0"/>
              </a:spcBef>
              <a:buNone/>
            </a:pPr>
            <a:r>
              <a:t/>
            </a:r>
            <a:endParaRPr sz="2400">
              <a:solidFill>
                <a:srgbClr val="FFFFFF"/>
              </a:solidFill>
              <a:latin typeface="Oswald"/>
              <a:ea typeface="Oswald"/>
              <a:cs typeface="Oswald"/>
              <a:sym typeface="Oswald"/>
            </a:endParaRPr>
          </a:p>
          <a:p>
            <a:pPr lvl="0">
              <a:spcBef>
                <a:spcPts val="0"/>
              </a:spcBef>
              <a:buNone/>
            </a:pPr>
            <a:r>
              <a:rPr lang="en" sz="2400">
                <a:solidFill>
                  <a:srgbClr val="FFFFFF"/>
                </a:solidFill>
                <a:latin typeface="Oswald"/>
                <a:ea typeface="Oswald"/>
                <a:cs typeface="Oswald"/>
                <a:sym typeface="Oswald"/>
              </a:rPr>
              <a:t>Outbound Strategy: 	Advertisement on bus </a:t>
            </a:r>
          </a:p>
        </p:txBody>
      </p:sp>
      <p:sp>
        <p:nvSpPr>
          <p:cNvPr id="281" name="Shape 281"/>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pic>
        <p:nvPicPr>
          <p:cNvPr id="282" name="Shape 282"/>
          <p:cNvPicPr preferRelativeResize="0"/>
          <p:nvPr/>
        </p:nvPicPr>
        <p:blipFill>
          <a:blip r:embed="rId3">
            <a:alphaModFix/>
          </a:blip>
          <a:stretch>
            <a:fillRect/>
          </a:stretch>
        </p:blipFill>
        <p:spPr>
          <a:xfrm>
            <a:off x="3706725" y="1944224"/>
            <a:ext cx="3468600" cy="405825"/>
          </a:xfrm>
          <a:prstGeom prst="rect">
            <a:avLst/>
          </a:prstGeom>
          <a:noFill/>
          <a:ln>
            <a:noFill/>
          </a:ln>
        </p:spPr>
      </p:pic>
      <p:pic>
        <p:nvPicPr>
          <p:cNvPr id="283" name="Shape 283"/>
          <p:cNvPicPr preferRelativeResize="0"/>
          <p:nvPr/>
        </p:nvPicPr>
        <p:blipFill>
          <a:blip r:embed="rId4">
            <a:alphaModFix/>
          </a:blip>
          <a:stretch>
            <a:fillRect/>
          </a:stretch>
        </p:blipFill>
        <p:spPr>
          <a:xfrm>
            <a:off x="5249324" y="2539224"/>
            <a:ext cx="2338901" cy="848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pic>
        <p:nvPicPr>
          <p:cNvPr id="288" name="Shape 288"/>
          <p:cNvPicPr preferRelativeResize="0"/>
          <p:nvPr/>
        </p:nvPicPr>
        <p:blipFill>
          <a:blip r:embed="rId3">
            <a:alphaModFix/>
          </a:blip>
          <a:stretch>
            <a:fillRect/>
          </a:stretch>
        </p:blipFill>
        <p:spPr>
          <a:xfrm>
            <a:off x="0" y="507818"/>
            <a:ext cx="9144001" cy="41278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sp>
        <p:nvSpPr>
          <p:cNvPr id="294" name="Shape 29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Sales Proposal: 	</a:t>
            </a:r>
            <a:r>
              <a:rPr lang="en" sz="1800">
                <a:solidFill>
                  <a:srgbClr val="FFFFFF"/>
                </a:solidFill>
                <a:latin typeface="Roboto"/>
                <a:ea typeface="Roboto"/>
                <a:cs typeface="Roboto"/>
                <a:sym typeface="Roboto"/>
              </a:rPr>
              <a:t>Value-based Pricing</a:t>
            </a:r>
            <a:r>
              <a:rPr lang="en" sz="1800">
                <a:solidFill>
                  <a:srgbClr val="FFFFFF"/>
                </a:solidFill>
                <a:latin typeface="Average"/>
                <a:ea typeface="Average"/>
                <a:cs typeface="Average"/>
                <a:sym typeface="Average"/>
              </a:rPr>
              <a:t> </a:t>
            </a:r>
          </a:p>
          <a:p>
            <a:pPr lvl="0">
              <a:spcBef>
                <a:spcPts val="0"/>
              </a:spcBef>
              <a:buNone/>
            </a:pPr>
            <a:r>
              <a:t/>
            </a:r>
            <a:endParaRPr/>
          </a:p>
        </p:txBody>
      </p:sp>
      <p:sp>
        <p:nvSpPr>
          <p:cNvPr id="295" name="Shape 295"/>
          <p:cNvSpPr/>
          <p:nvPr/>
        </p:nvSpPr>
        <p:spPr>
          <a:xfrm>
            <a:off x="5405125" y="3516175"/>
            <a:ext cx="2412000" cy="11403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latin typeface="Oswald"/>
                <a:ea typeface="Oswald"/>
                <a:cs typeface="Oswald"/>
                <a:sym typeface="Oswald"/>
              </a:rPr>
              <a:t>Recalibrate</a:t>
            </a:r>
          </a:p>
        </p:txBody>
      </p:sp>
      <p:sp>
        <p:nvSpPr>
          <p:cNvPr id="296" name="Shape 296"/>
          <p:cNvSpPr/>
          <p:nvPr/>
        </p:nvSpPr>
        <p:spPr>
          <a:xfrm>
            <a:off x="3952025" y="1829025"/>
            <a:ext cx="1110300" cy="447600"/>
          </a:xfrm>
          <a:prstGeom prst="rightArrow">
            <a:avLst>
              <a:gd fmla="val 50000" name="adj1"/>
              <a:gd fmla="val 50000" name="adj2"/>
            </a:avLst>
          </a:prstGeom>
          <a:solidFill>
            <a:srgbClr val="FFFFFF">
              <a:alpha val="63690"/>
            </a:srgbClr>
          </a:solidFill>
          <a:ln>
            <a:noFill/>
          </a:ln>
        </p:spPr>
        <p:txBody>
          <a:bodyPr anchorCtr="0" anchor="ctr" bIns="91425" lIns="91425" rIns="91425" tIns="91425">
            <a:noAutofit/>
          </a:bodyPr>
          <a:lstStyle/>
          <a:p>
            <a:pPr lvl="0">
              <a:spcBef>
                <a:spcPts val="0"/>
              </a:spcBef>
              <a:buNone/>
            </a:pPr>
            <a:r>
              <a:t/>
            </a:r>
            <a:endParaRPr>
              <a:solidFill>
                <a:srgbClr val="FFFF00"/>
              </a:solidFill>
              <a:highlight>
                <a:srgbClr val="00FF00"/>
              </a:highlight>
            </a:endParaRPr>
          </a:p>
        </p:txBody>
      </p:sp>
      <p:sp>
        <p:nvSpPr>
          <p:cNvPr id="297" name="Shape 297"/>
          <p:cNvSpPr/>
          <p:nvPr/>
        </p:nvSpPr>
        <p:spPr>
          <a:xfrm>
            <a:off x="5405125" y="1517850"/>
            <a:ext cx="2412000" cy="11403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latin typeface="Oswald"/>
                <a:ea typeface="Oswald"/>
                <a:cs typeface="Oswald"/>
                <a:sym typeface="Oswald"/>
              </a:rPr>
              <a:t>Method</a:t>
            </a:r>
          </a:p>
        </p:txBody>
      </p:sp>
      <p:sp>
        <p:nvSpPr>
          <p:cNvPr id="298" name="Shape 298"/>
          <p:cNvSpPr/>
          <p:nvPr/>
        </p:nvSpPr>
        <p:spPr>
          <a:xfrm>
            <a:off x="1205325" y="3516175"/>
            <a:ext cx="2412000" cy="11403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latin typeface="Oswald"/>
                <a:ea typeface="Oswald"/>
                <a:cs typeface="Oswald"/>
                <a:sym typeface="Oswald"/>
              </a:rPr>
              <a:t>Analysis</a:t>
            </a:r>
          </a:p>
        </p:txBody>
      </p:sp>
      <p:sp>
        <p:nvSpPr>
          <p:cNvPr id="299" name="Shape 299"/>
          <p:cNvSpPr/>
          <p:nvPr/>
        </p:nvSpPr>
        <p:spPr>
          <a:xfrm>
            <a:off x="1205325" y="1517850"/>
            <a:ext cx="2412000" cy="1140300"/>
          </a:xfrm>
          <a:prstGeom prst="ellipse">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latin typeface="Oswald"/>
                <a:ea typeface="Oswald"/>
                <a:cs typeface="Oswald"/>
                <a:sym typeface="Oswald"/>
              </a:rPr>
              <a:t>Aim</a:t>
            </a:r>
          </a:p>
        </p:txBody>
      </p:sp>
      <p:sp>
        <p:nvSpPr>
          <p:cNvPr id="300" name="Shape 300"/>
          <p:cNvSpPr/>
          <p:nvPr/>
        </p:nvSpPr>
        <p:spPr>
          <a:xfrm>
            <a:off x="3952025" y="3938725"/>
            <a:ext cx="1110300" cy="447600"/>
          </a:xfrm>
          <a:prstGeom prst="rightArrow">
            <a:avLst>
              <a:gd fmla="val 50000" name="adj1"/>
              <a:gd fmla="val 50000" name="adj2"/>
            </a:avLst>
          </a:prstGeom>
          <a:solidFill>
            <a:srgbClr val="FFFFFF">
              <a:alpha val="63690"/>
            </a:srgbClr>
          </a:solidFill>
          <a:ln>
            <a:noFill/>
          </a:ln>
        </p:spPr>
        <p:txBody>
          <a:bodyPr anchorCtr="0" anchor="ctr" bIns="91425" lIns="91425" rIns="91425" tIns="91425">
            <a:noAutofit/>
          </a:bodyPr>
          <a:lstStyle/>
          <a:p>
            <a:pPr lvl="0" rtl="0">
              <a:spcBef>
                <a:spcPts val="0"/>
              </a:spcBef>
              <a:buNone/>
            </a:pPr>
            <a:r>
              <a:t/>
            </a:r>
            <a:endParaRPr>
              <a:solidFill>
                <a:srgbClr val="FFFF00"/>
              </a:solidFill>
              <a:highlight>
                <a:srgbClr val="00FF00"/>
              </a:highlight>
            </a:endParaRPr>
          </a:p>
        </p:txBody>
      </p:sp>
      <p:sp>
        <p:nvSpPr>
          <p:cNvPr id="301" name="Shape 301"/>
          <p:cNvSpPr/>
          <p:nvPr/>
        </p:nvSpPr>
        <p:spPr>
          <a:xfrm rot="8474602">
            <a:off x="3854421" y="2887544"/>
            <a:ext cx="1303006" cy="447297"/>
          </a:xfrm>
          <a:prstGeom prst="rightArrow">
            <a:avLst>
              <a:gd fmla="val 50000" name="adj1"/>
              <a:gd fmla="val 50000" name="adj2"/>
            </a:avLst>
          </a:prstGeom>
          <a:solidFill>
            <a:srgbClr val="FFFFFF">
              <a:alpha val="63690"/>
            </a:srgbClr>
          </a:solidFill>
          <a:ln>
            <a:noFill/>
          </a:ln>
        </p:spPr>
        <p:txBody>
          <a:bodyPr anchorCtr="0" anchor="ctr" bIns="91425" lIns="91425" rIns="91425" tIns="91425">
            <a:noAutofit/>
          </a:bodyPr>
          <a:lstStyle/>
          <a:p>
            <a:pPr lvl="0" rtl="0">
              <a:spcBef>
                <a:spcPts val="0"/>
              </a:spcBef>
              <a:buNone/>
            </a:pPr>
            <a:r>
              <a:t/>
            </a:r>
            <a:endParaRPr>
              <a:solidFill>
                <a:srgbClr val="FFFF00"/>
              </a:solidFill>
              <a:highlight>
                <a:srgbClr val="00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Sales Proposal:		</a:t>
            </a:r>
            <a:r>
              <a:rPr lang="en">
                <a:solidFill>
                  <a:srgbClr val="FFFFFF"/>
                </a:solidFill>
                <a:latin typeface="Roboto"/>
                <a:ea typeface="Roboto"/>
                <a:cs typeface="Roboto"/>
                <a:sym typeface="Roboto"/>
              </a:rPr>
              <a:t> </a:t>
            </a:r>
            <a:r>
              <a:rPr lang="en" sz="2000">
                <a:solidFill>
                  <a:srgbClr val="FFFFFF"/>
                </a:solidFill>
                <a:latin typeface="Roboto"/>
                <a:ea typeface="Roboto"/>
                <a:cs typeface="Roboto"/>
                <a:sym typeface="Roboto"/>
              </a:rPr>
              <a:t>Expected Profit</a:t>
            </a:r>
            <a:r>
              <a:rPr lang="en"/>
              <a:t> </a:t>
            </a:r>
          </a:p>
        </p:txBody>
      </p:sp>
      <p:sp>
        <p:nvSpPr>
          <p:cNvPr id="307" name="Shape 307"/>
          <p:cNvSpPr txBox="1"/>
          <p:nvPr/>
        </p:nvSpPr>
        <p:spPr>
          <a:xfrm>
            <a:off x="1382550" y="1613025"/>
            <a:ext cx="2477400" cy="502800"/>
          </a:xfrm>
          <a:prstGeom prst="rect">
            <a:avLst/>
          </a:prstGeom>
          <a:noFill/>
          <a:ln>
            <a:noFill/>
          </a:ln>
        </p:spPr>
        <p:txBody>
          <a:bodyPr anchorCtr="0" anchor="t" bIns="91425" lIns="91425" rIns="91425" tIns="91425">
            <a:noAutofit/>
          </a:bodyPr>
          <a:lstStyle/>
          <a:p>
            <a:pPr lvl="0" rtl="0" algn="r">
              <a:lnSpc>
                <a:spcPct val="115000"/>
              </a:lnSpc>
              <a:spcBef>
                <a:spcPts val="0"/>
              </a:spcBef>
              <a:spcAft>
                <a:spcPts val="1600"/>
              </a:spcAft>
              <a:buNone/>
            </a:pPr>
            <a:r>
              <a:rPr lang="en" sz="2400">
                <a:solidFill>
                  <a:schemeClr val="dk1"/>
                </a:solidFill>
                <a:latin typeface="Oswald"/>
                <a:ea typeface="Oswald"/>
                <a:cs typeface="Oswald"/>
                <a:sym typeface="Oswald"/>
              </a:rPr>
              <a:t>S</a:t>
            </a:r>
            <a:r>
              <a:rPr lang="en" sz="2400">
                <a:solidFill>
                  <a:schemeClr val="dk1"/>
                </a:solidFill>
                <a:latin typeface="Oswald"/>
                <a:ea typeface="Oswald"/>
                <a:cs typeface="Oswald"/>
                <a:sym typeface="Oswald"/>
              </a:rPr>
              <a:t>elling price:</a:t>
            </a:r>
          </a:p>
          <a:p>
            <a:pPr lvl="0" rtl="0" algn="r">
              <a:lnSpc>
                <a:spcPct val="115000"/>
              </a:lnSpc>
              <a:spcBef>
                <a:spcPts val="0"/>
              </a:spcBef>
              <a:spcAft>
                <a:spcPts val="1600"/>
              </a:spcAft>
              <a:buNone/>
            </a:pPr>
            <a:r>
              <a:t/>
            </a:r>
            <a:endParaRPr sz="2400">
              <a:latin typeface="Oswald"/>
              <a:ea typeface="Oswald"/>
              <a:cs typeface="Oswald"/>
              <a:sym typeface="Oswald"/>
            </a:endParaRPr>
          </a:p>
        </p:txBody>
      </p:sp>
      <p:sp>
        <p:nvSpPr>
          <p:cNvPr id="308" name="Shape 308"/>
          <p:cNvSpPr txBox="1"/>
          <p:nvPr/>
        </p:nvSpPr>
        <p:spPr>
          <a:xfrm>
            <a:off x="4321700" y="1514025"/>
            <a:ext cx="4128300" cy="2678100"/>
          </a:xfrm>
          <a:prstGeom prst="rect">
            <a:avLst/>
          </a:prstGeom>
          <a:noFill/>
          <a:ln>
            <a:noFill/>
          </a:ln>
        </p:spPr>
        <p:txBody>
          <a:bodyPr anchorCtr="0" anchor="t" bIns="91425" lIns="91425" rIns="91425" tIns="91425">
            <a:noAutofit/>
          </a:bodyPr>
          <a:lstStyle/>
          <a:p>
            <a:pPr lvl="0" rtl="0">
              <a:lnSpc>
                <a:spcPct val="150000"/>
              </a:lnSpc>
              <a:spcBef>
                <a:spcPts val="0"/>
              </a:spcBef>
              <a:spcAft>
                <a:spcPts val="1600"/>
              </a:spcAft>
              <a:buNone/>
            </a:pPr>
            <a:r>
              <a:rPr lang="en" sz="3600">
                <a:solidFill>
                  <a:schemeClr val="dk1"/>
                </a:solidFill>
                <a:latin typeface="Oswald"/>
                <a:ea typeface="Oswald"/>
                <a:cs typeface="Oswald"/>
                <a:sym typeface="Oswald"/>
              </a:rPr>
              <a:t>39.99  </a:t>
            </a:r>
            <a:r>
              <a:rPr lang="en" sz="1800">
                <a:solidFill>
                  <a:schemeClr val="dk1"/>
                </a:solidFill>
                <a:latin typeface="Oswald"/>
                <a:ea typeface="Oswald"/>
                <a:cs typeface="Oswald"/>
                <a:sym typeface="Oswald"/>
              </a:rPr>
              <a:t>USD</a:t>
            </a:r>
          </a:p>
          <a:p>
            <a:pPr lvl="0" rtl="0">
              <a:lnSpc>
                <a:spcPct val="150000"/>
              </a:lnSpc>
              <a:spcBef>
                <a:spcPts val="0"/>
              </a:spcBef>
              <a:spcAft>
                <a:spcPts val="1600"/>
              </a:spcAft>
              <a:buNone/>
            </a:pPr>
            <a:r>
              <a:rPr lang="en" sz="3600">
                <a:solidFill>
                  <a:schemeClr val="dk1"/>
                </a:solidFill>
                <a:latin typeface="Oswald"/>
                <a:ea typeface="Oswald"/>
                <a:cs typeface="Oswald"/>
                <a:sym typeface="Oswald"/>
              </a:rPr>
              <a:t>12.83</a:t>
            </a:r>
            <a:r>
              <a:rPr lang="en" sz="3000">
                <a:solidFill>
                  <a:schemeClr val="dk1"/>
                </a:solidFill>
                <a:latin typeface="Oswald"/>
                <a:ea typeface="Oswald"/>
                <a:cs typeface="Oswald"/>
                <a:sym typeface="Oswald"/>
              </a:rPr>
              <a:t>  </a:t>
            </a:r>
            <a:r>
              <a:rPr lang="en" sz="1800">
                <a:solidFill>
                  <a:schemeClr val="dk1"/>
                </a:solidFill>
                <a:latin typeface="Oswald"/>
                <a:ea typeface="Oswald"/>
                <a:cs typeface="Oswald"/>
                <a:sym typeface="Oswald"/>
              </a:rPr>
              <a:t>USD</a:t>
            </a:r>
          </a:p>
          <a:p>
            <a:pPr lvl="0" rtl="0">
              <a:lnSpc>
                <a:spcPct val="150000"/>
              </a:lnSpc>
              <a:spcBef>
                <a:spcPts val="0"/>
              </a:spcBef>
              <a:spcAft>
                <a:spcPts val="1600"/>
              </a:spcAft>
              <a:buNone/>
            </a:pPr>
            <a:r>
              <a:rPr lang="en" sz="4800">
                <a:solidFill>
                  <a:schemeClr val="dk1"/>
                </a:solidFill>
                <a:latin typeface="Oswald"/>
                <a:ea typeface="Oswald"/>
                <a:cs typeface="Oswald"/>
                <a:sym typeface="Oswald"/>
              </a:rPr>
              <a:t>27.16</a:t>
            </a:r>
            <a:r>
              <a:rPr lang="en" sz="1800">
                <a:solidFill>
                  <a:schemeClr val="dk1"/>
                </a:solidFill>
                <a:latin typeface="Oswald"/>
                <a:ea typeface="Oswald"/>
                <a:cs typeface="Oswald"/>
                <a:sym typeface="Oswald"/>
              </a:rPr>
              <a:t>   USD  </a:t>
            </a:r>
            <a:r>
              <a:rPr lang="en">
                <a:solidFill>
                  <a:schemeClr val="dk1"/>
                </a:solidFill>
                <a:latin typeface="Oswald"/>
                <a:ea typeface="Oswald"/>
                <a:cs typeface="Oswald"/>
                <a:sym typeface="Oswald"/>
              </a:rPr>
              <a:t>per unit sold</a:t>
            </a:r>
          </a:p>
        </p:txBody>
      </p:sp>
      <p:sp>
        <p:nvSpPr>
          <p:cNvPr id="309" name="Shape 309"/>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sp>
        <p:nvSpPr>
          <p:cNvPr id="310" name="Shape 310"/>
          <p:cNvSpPr txBox="1"/>
          <p:nvPr/>
        </p:nvSpPr>
        <p:spPr>
          <a:xfrm>
            <a:off x="1723225" y="2671662"/>
            <a:ext cx="2136600" cy="502800"/>
          </a:xfrm>
          <a:prstGeom prst="rect">
            <a:avLst/>
          </a:prstGeom>
          <a:noFill/>
          <a:ln>
            <a:noFill/>
          </a:ln>
        </p:spPr>
        <p:txBody>
          <a:bodyPr anchorCtr="0" anchor="t" bIns="91425" lIns="91425" rIns="91425" tIns="91425">
            <a:noAutofit/>
          </a:bodyPr>
          <a:lstStyle/>
          <a:p>
            <a:pPr lvl="0" rtl="0" algn="r">
              <a:lnSpc>
                <a:spcPct val="115000"/>
              </a:lnSpc>
              <a:spcBef>
                <a:spcPts val="0"/>
              </a:spcBef>
              <a:spcAft>
                <a:spcPts val="1600"/>
              </a:spcAft>
              <a:buNone/>
            </a:pPr>
            <a:r>
              <a:rPr lang="en" sz="2400">
                <a:solidFill>
                  <a:schemeClr val="dk1"/>
                </a:solidFill>
                <a:latin typeface="Oswald"/>
                <a:ea typeface="Oswald"/>
                <a:cs typeface="Oswald"/>
                <a:sym typeface="Oswald"/>
              </a:rPr>
              <a:t>Cost price:</a:t>
            </a:r>
          </a:p>
          <a:p>
            <a:pPr lvl="0" rtl="0" algn="r">
              <a:lnSpc>
                <a:spcPct val="115000"/>
              </a:lnSpc>
              <a:spcBef>
                <a:spcPts val="0"/>
              </a:spcBef>
              <a:spcAft>
                <a:spcPts val="1600"/>
              </a:spcAft>
              <a:buNone/>
            </a:pPr>
            <a:r>
              <a:t/>
            </a:r>
            <a:endParaRPr sz="2400">
              <a:solidFill>
                <a:schemeClr val="dk1"/>
              </a:solidFill>
              <a:latin typeface="Oswald"/>
              <a:ea typeface="Oswald"/>
              <a:cs typeface="Oswald"/>
              <a:sym typeface="Oswald"/>
            </a:endParaRPr>
          </a:p>
          <a:p>
            <a:pPr lvl="0" rtl="0" algn="r">
              <a:lnSpc>
                <a:spcPct val="115000"/>
              </a:lnSpc>
              <a:spcBef>
                <a:spcPts val="0"/>
              </a:spcBef>
              <a:spcAft>
                <a:spcPts val="1600"/>
              </a:spcAft>
              <a:buNone/>
            </a:pPr>
            <a:r>
              <a:t/>
            </a:r>
            <a:endParaRPr sz="2400">
              <a:latin typeface="Oswald"/>
              <a:ea typeface="Oswald"/>
              <a:cs typeface="Oswald"/>
              <a:sym typeface="Oswald"/>
            </a:endParaRPr>
          </a:p>
        </p:txBody>
      </p:sp>
      <p:sp>
        <p:nvSpPr>
          <p:cNvPr id="311" name="Shape 311"/>
          <p:cNvSpPr txBox="1"/>
          <p:nvPr/>
        </p:nvSpPr>
        <p:spPr>
          <a:xfrm>
            <a:off x="1723225" y="3730300"/>
            <a:ext cx="2136600" cy="502800"/>
          </a:xfrm>
          <a:prstGeom prst="rect">
            <a:avLst/>
          </a:prstGeom>
          <a:noFill/>
          <a:ln>
            <a:noFill/>
          </a:ln>
        </p:spPr>
        <p:txBody>
          <a:bodyPr anchorCtr="0" anchor="t" bIns="91425" lIns="91425" rIns="91425" tIns="91425">
            <a:noAutofit/>
          </a:bodyPr>
          <a:lstStyle/>
          <a:p>
            <a:pPr lvl="0" rtl="0" algn="r">
              <a:lnSpc>
                <a:spcPct val="115000"/>
              </a:lnSpc>
              <a:spcBef>
                <a:spcPts val="0"/>
              </a:spcBef>
              <a:spcAft>
                <a:spcPts val="1600"/>
              </a:spcAft>
              <a:buNone/>
            </a:pPr>
            <a:r>
              <a:rPr lang="en" sz="2400">
                <a:solidFill>
                  <a:schemeClr val="dk1"/>
                </a:solidFill>
                <a:latin typeface="Oswald"/>
                <a:ea typeface="Oswald"/>
                <a:cs typeface="Oswald"/>
                <a:sym typeface="Oswald"/>
              </a:rPr>
              <a:t>Profit:  </a:t>
            </a:r>
          </a:p>
          <a:p>
            <a:pPr lvl="0" rtl="0" algn="r">
              <a:lnSpc>
                <a:spcPct val="115000"/>
              </a:lnSpc>
              <a:spcBef>
                <a:spcPts val="0"/>
              </a:spcBef>
              <a:spcAft>
                <a:spcPts val="1600"/>
              </a:spcAft>
              <a:buNone/>
            </a:pPr>
            <a:r>
              <a:t/>
            </a:r>
            <a:endParaRPr sz="2400">
              <a:solidFill>
                <a:schemeClr val="dk1"/>
              </a:solidFill>
              <a:latin typeface="Oswald"/>
              <a:ea typeface="Oswald"/>
              <a:cs typeface="Oswald"/>
              <a:sym typeface="Oswald"/>
            </a:endParaRPr>
          </a:p>
          <a:p>
            <a:pPr lvl="0" rtl="0" algn="r">
              <a:lnSpc>
                <a:spcPct val="115000"/>
              </a:lnSpc>
              <a:spcBef>
                <a:spcPts val="0"/>
              </a:spcBef>
              <a:spcAft>
                <a:spcPts val="1600"/>
              </a:spcAft>
              <a:buNone/>
            </a:pPr>
            <a:r>
              <a:t/>
            </a:r>
            <a:endParaRPr sz="2400">
              <a:solidFill>
                <a:schemeClr val="dk1"/>
              </a:solidFill>
              <a:latin typeface="Oswald"/>
              <a:ea typeface="Oswald"/>
              <a:cs typeface="Oswald"/>
              <a:sym typeface="Oswald"/>
            </a:endParaRPr>
          </a:p>
          <a:p>
            <a:pPr lvl="0" rtl="0" algn="r">
              <a:lnSpc>
                <a:spcPct val="115000"/>
              </a:lnSpc>
              <a:spcBef>
                <a:spcPts val="0"/>
              </a:spcBef>
              <a:spcAft>
                <a:spcPts val="1600"/>
              </a:spcAft>
              <a:buNone/>
            </a:pPr>
            <a:r>
              <a:t/>
            </a:r>
            <a:endParaRPr sz="2400">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sp>
        <p:nvSpPr>
          <p:cNvPr id="317" name="Shape 31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Risk Management</a:t>
            </a:r>
          </a:p>
        </p:txBody>
      </p:sp>
      <p:graphicFrame>
        <p:nvGraphicFramePr>
          <p:cNvPr id="318" name="Shape 318"/>
          <p:cNvGraphicFramePr/>
          <p:nvPr/>
        </p:nvGraphicFramePr>
        <p:xfrm>
          <a:off x="952500" y="1233875"/>
          <a:ext cx="3000000" cy="3000000"/>
        </p:xfrm>
        <a:graphic>
          <a:graphicData uri="http://schemas.openxmlformats.org/drawingml/2006/table">
            <a:tbl>
              <a:tblPr>
                <a:noFill/>
                <a:tableStyleId>{C5BCDAD0-18ED-4BEB-AAF7-E102E77E79AB}</a:tableStyleId>
              </a:tblPr>
              <a:tblGrid>
                <a:gridCol w="2768225"/>
                <a:gridCol w="4470775"/>
              </a:tblGrid>
              <a:tr h="381000">
                <a:tc>
                  <a:txBody>
                    <a:bodyPr>
                      <a:noAutofit/>
                    </a:bodyPr>
                    <a:lstStyle/>
                    <a:p>
                      <a:pPr lvl="0" rtl="0" algn="ctr">
                        <a:spcBef>
                          <a:spcPts val="0"/>
                        </a:spcBef>
                        <a:buNone/>
                      </a:pPr>
                      <a:r>
                        <a:rPr b="1" lang="en" sz="1800">
                          <a:solidFill>
                            <a:srgbClr val="FFFFFF"/>
                          </a:solidFill>
                          <a:latin typeface="Roboto"/>
                          <a:ea typeface="Roboto"/>
                          <a:cs typeface="Roboto"/>
                          <a:sym typeface="Roboto"/>
                        </a:rPr>
                        <a:t>Risk</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spcBef>
                          <a:spcPts val="0"/>
                        </a:spcBef>
                        <a:buNone/>
                      </a:pPr>
                      <a:r>
                        <a:rPr b="1" lang="en" sz="1800">
                          <a:solidFill>
                            <a:srgbClr val="FFFFFF"/>
                          </a:solidFill>
                          <a:latin typeface="Roboto"/>
                          <a:ea typeface="Roboto"/>
                          <a:cs typeface="Roboto"/>
                          <a:sym typeface="Roboto"/>
                        </a:rPr>
                        <a:t>Solution</a:t>
                      </a:r>
                    </a:p>
                  </a:txBody>
                  <a:tcPr marT="91425" marB="91425" marR="91425" marL="91425" anchor="ctr">
                    <a:lnL cap="flat" cmpd="sng" w="9525">
                      <a:solidFill>
                        <a:srgbClr val="B7B7B7"/>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B7B7B7"/>
                      </a:solidFill>
                      <a:prstDash val="solid"/>
                      <a:round/>
                      <a:headEnd len="med" w="med" type="none"/>
                      <a:tailEnd len="med" w="med" type="none"/>
                    </a:lnB>
                  </a:tcPr>
                </a:tc>
              </a:tr>
              <a:tr h="381000">
                <a:tc>
                  <a:txBody>
                    <a:bodyPr>
                      <a:noAutofit/>
                    </a:bodyPr>
                    <a:lstStyle/>
                    <a:p>
                      <a:pPr lvl="0" algn="ctr">
                        <a:spcBef>
                          <a:spcPts val="0"/>
                        </a:spcBef>
                        <a:buNone/>
                      </a:pPr>
                      <a:r>
                        <a:rPr lang="en">
                          <a:solidFill>
                            <a:srgbClr val="FFFFFF"/>
                          </a:solidFill>
                          <a:latin typeface="Oswald"/>
                          <a:ea typeface="Oswald"/>
                          <a:cs typeface="Oswald"/>
                          <a:sym typeface="Oswald"/>
                        </a:rPr>
                        <a:t>New Cars</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t/>
                      </a:r>
                      <a:endParaRPr>
                        <a:solidFill>
                          <a:srgbClr val="FFFFFF"/>
                        </a:solidFill>
                        <a:latin typeface="Oswald"/>
                        <a:ea typeface="Oswald"/>
                        <a:cs typeface="Oswald"/>
                        <a:sym typeface="Oswald"/>
                      </a:endParaRPr>
                    </a:p>
                    <a:p>
                      <a:pPr lvl="0" rtl="0" algn="ctr">
                        <a:spcBef>
                          <a:spcPts val="0"/>
                        </a:spcBef>
                        <a:buNone/>
                      </a:pPr>
                      <a:r>
                        <a:rPr lang="en">
                          <a:solidFill>
                            <a:srgbClr val="FFFFFF"/>
                          </a:solidFill>
                          <a:latin typeface="Oswald"/>
                          <a:ea typeface="Oswald"/>
                          <a:cs typeface="Oswald"/>
                          <a:sym typeface="Oswald"/>
                        </a:rPr>
                        <a:t>Long term problem</a:t>
                      </a:r>
                    </a:p>
                    <a:p>
                      <a:pPr lvl="0" algn="ctr">
                        <a:spcBef>
                          <a:spcPts val="0"/>
                        </a:spcBef>
                        <a:buNone/>
                      </a:pPr>
                      <a:r>
                        <a:t/>
                      </a:r>
                      <a:endParaRPr>
                        <a:solidFill>
                          <a:srgbClr val="FFFFFF"/>
                        </a:solidFill>
                        <a:latin typeface="Oswald"/>
                        <a:ea typeface="Oswald"/>
                        <a:cs typeface="Oswald"/>
                        <a:sym typeface="Oswald"/>
                      </a:endParaRPr>
                    </a:p>
                  </a:txBody>
                  <a:tcPr marT="91425" marB="91425" marR="91425" marL="91425" anchor="ctr">
                    <a:lnL cap="flat" cmpd="sng" w="9525">
                      <a:solidFill>
                        <a:srgbClr val="B7B7B7"/>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rowSpan="2">
                  <a:txBody>
                    <a:bodyPr>
                      <a:noAutofit/>
                    </a:bodyPr>
                    <a:lstStyle/>
                    <a:p>
                      <a:pPr lvl="0" rtl="0" algn="ctr">
                        <a:spcBef>
                          <a:spcPts val="0"/>
                        </a:spcBef>
                        <a:buNone/>
                      </a:pPr>
                      <a:r>
                        <a:rPr lang="en">
                          <a:solidFill>
                            <a:srgbClr val="FFFFFF"/>
                          </a:solidFill>
                          <a:latin typeface="Oswald"/>
                          <a:ea typeface="Oswald"/>
                          <a:cs typeface="Oswald"/>
                          <a:sym typeface="Oswald"/>
                        </a:rPr>
                        <a:t>Copy cats</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t/>
                      </a:r>
                      <a:endParaRPr>
                        <a:solidFill>
                          <a:srgbClr val="FFFFFF"/>
                        </a:solidFill>
                        <a:latin typeface="Oswald"/>
                        <a:ea typeface="Oswald"/>
                        <a:cs typeface="Oswald"/>
                        <a:sym typeface="Oswald"/>
                      </a:endParaRPr>
                    </a:p>
                    <a:p>
                      <a:pPr lvl="0" algn="ctr">
                        <a:spcBef>
                          <a:spcPts val="0"/>
                        </a:spcBef>
                        <a:buNone/>
                      </a:pPr>
                      <a:r>
                        <a:rPr lang="en">
                          <a:solidFill>
                            <a:srgbClr val="FFFFFF"/>
                          </a:solidFill>
                          <a:latin typeface="Oswald"/>
                          <a:ea typeface="Oswald"/>
                          <a:cs typeface="Oswald"/>
                          <a:sym typeface="Oswald"/>
                        </a:rPr>
                        <a:t>File for patent before launch</a:t>
                      </a:r>
                    </a:p>
                  </a:txBody>
                  <a:tcPr marT="91425" marB="91425" marR="91425" marL="91425" anchor="ctr">
                    <a:lnL cap="flat" cmpd="sng" w="9525">
                      <a:solidFill>
                        <a:srgbClr val="B7B7B7"/>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vMerge="1"/>
                <a:tc>
                  <a:txBody>
                    <a:bodyPr>
                      <a:noAutofit/>
                    </a:bodyPr>
                    <a:lstStyle/>
                    <a:p>
                      <a:pPr lvl="0" rtl="0" algn="ctr">
                        <a:spcBef>
                          <a:spcPts val="0"/>
                        </a:spcBef>
                        <a:buNone/>
                      </a:pPr>
                      <a:r>
                        <a:rPr lang="en">
                          <a:solidFill>
                            <a:srgbClr val="FFFFFF"/>
                          </a:solidFill>
                          <a:latin typeface="Oswald"/>
                          <a:ea typeface="Oswald"/>
                          <a:cs typeface="Oswald"/>
                          <a:sym typeface="Oswald"/>
                        </a:rPr>
                        <a:t>Continuous R&amp;D</a:t>
                      </a:r>
                    </a:p>
                    <a:p>
                      <a:pPr lvl="0" algn="ctr">
                        <a:spcBef>
                          <a:spcPts val="0"/>
                        </a:spcBef>
                        <a:buNone/>
                      </a:pPr>
                      <a:r>
                        <a:t/>
                      </a:r>
                      <a:endParaRPr>
                        <a:solidFill>
                          <a:srgbClr val="FFFFFF"/>
                        </a:solidFill>
                        <a:latin typeface="Oswald"/>
                        <a:ea typeface="Oswald"/>
                        <a:cs typeface="Oswald"/>
                        <a:sym typeface="Oswald"/>
                      </a:endParaRPr>
                    </a:p>
                  </a:txBody>
                  <a:tcPr marT="91425" marB="91425" marR="91425" marL="91425" anchor="ctr">
                    <a:lnL cap="flat" cmpd="sng" w="9525">
                      <a:solidFill>
                        <a:srgbClr val="B7B7B7"/>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rowSpan="2">
                  <a:txBody>
                    <a:bodyPr>
                      <a:noAutofit/>
                    </a:bodyPr>
                    <a:lstStyle/>
                    <a:p>
                      <a:pPr lvl="0" rtl="0" algn="ctr">
                        <a:spcBef>
                          <a:spcPts val="0"/>
                        </a:spcBef>
                        <a:buNone/>
                      </a:pPr>
                      <a:r>
                        <a:rPr lang="en">
                          <a:solidFill>
                            <a:srgbClr val="FFFFFF"/>
                          </a:solidFill>
                          <a:latin typeface="Oswald"/>
                          <a:ea typeface="Oswald"/>
                          <a:cs typeface="Oswald"/>
                          <a:sym typeface="Oswald"/>
                        </a:rPr>
                        <a:t>Poor sales to customer</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t/>
                      </a:r>
                      <a:endParaRPr>
                        <a:solidFill>
                          <a:srgbClr val="FFFFFF"/>
                        </a:solidFill>
                        <a:latin typeface="Oswald"/>
                        <a:ea typeface="Oswald"/>
                        <a:cs typeface="Oswald"/>
                        <a:sym typeface="Oswald"/>
                      </a:endParaRPr>
                    </a:p>
                    <a:p>
                      <a:pPr lvl="0" algn="ctr">
                        <a:spcBef>
                          <a:spcPts val="0"/>
                        </a:spcBef>
                        <a:buNone/>
                      </a:pPr>
                      <a:r>
                        <a:rPr lang="en">
                          <a:solidFill>
                            <a:srgbClr val="FFFFFF"/>
                          </a:solidFill>
                          <a:latin typeface="Oswald"/>
                          <a:ea typeface="Oswald"/>
                          <a:cs typeface="Oswald"/>
                          <a:sym typeface="Oswald"/>
                        </a:rPr>
                        <a:t>Expansion to other countries</a:t>
                      </a:r>
                    </a:p>
                  </a:txBody>
                  <a:tcPr marT="91425" marB="91425" marR="91425" marL="91425" anchor="ctr">
                    <a:lnL cap="flat" cmpd="sng" w="9525">
                      <a:solidFill>
                        <a:srgbClr val="B7B7B7"/>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vMerge="1"/>
                <a:tc>
                  <a:txBody>
                    <a:bodyPr>
                      <a:noAutofit/>
                    </a:bodyPr>
                    <a:lstStyle/>
                    <a:p>
                      <a:pPr lvl="0" rtl="0" algn="ctr">
                        <a:spcBef>
                          <a:spcPts val="0"/>
                        </a:spcBef>
                        <a:buNone/>
                      </a:pPr>
                      <a:r>
                        <a:rPr lang="en">
                          <a:solidFill>
                            <a:srgbClr val="FFFFFF"/>
                          </a:solidFill>
                          <a:latin typeface="Oswald"/>
                          <a:ea typeface="Oswald"/>
                          <a:cs typeface="Oswald"/>
                          <a:sym typeface="Oswald"/>
                        </a:rPr>
                        <a:t>Sell business to larger firm</a:t>
                      </a:r>
                    </a:p>
                    <a:p>
                      <a:pPr lvl="0" algn="ctr">
                        <a:spcBef>
                          <a:spcPts val="0"/>
                        </a:spcBef>
                        <a:buNone/>
                      </a:pPr>
                      <a:r>
                        <a:t/>
                      </a:r>
                      <a:endParaRPr>
                        <a:solidFill>
                          <a:srgbClr val="FFFFFF"/>
                        </a:solidFill>
                        <a:latin typeface="Oswald"/>
                        <a:ea typeface="Oswald"/>
                        <a:cs typeface="Oswald"/>
                        <a:sym typeface="Oswald"/>
                      </a:endParaRPr>
                    </a:p>
                  </a:txBody>
                  <a:tcPr marT="91425" marB="91425" marR="91425" marL="91425" anchor="ctr">
                    <a:lnL cap="flat" cmpd="sng" w="9525">
                      <a:solidFill>
                        <a:srgbClr val="B7B7B7"/>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p:nvPr/>
        </p:nvSpPr>
        <p:spPr>
          <a:xfrm>
            <a:off x="769625" y="670750"/>
            <a:ext cx="7748825" cy="4240974"/>
          </a:xfrm>
          <a:custGeom>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alpha val="7690"/>
            </a:srgbClr>
          </a:solidFill>
          <a:ln cap="flat" cmpd="sng" w="9525">
            <a:solidFill>
              <a:srgbClr val="A9A9A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4" name="Shape 324"/>
          <p:cNvSpPr/>
          <p:nvPr/>
        </p:nvSpPr>
        <p:spPr>
          <a:xfrm>
            <a:off x="6622250" y="3021300"/>
            <a:ext cx="167700" cy="167700"/>
          </a:xfrm>
          <a:prstGeom prst="mathMultiply">
            <a:avLst>
              <a:gd fmla="val 23520" name="adj1"/>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325" name="Shape 325"/>
          <p:cNvSpPr txBox="1"/>
          <p:nvPr/>
        </p:nvSpPr>
        <p:spPr>
          <a:xfrm>
            <a:off x="6315925" y="160750"/>
            <a:ext cx="2628300" cy="340500"/>
          </a:xfrm>
          <a:prstGeom prst="rect">
            <a:avLst/>
          </a:prstGeom>
          <a:noFill/>
          <a:ln>
            <a:noFill/>
          </a:ln>
        </p:spPr>
        <p:txBody>
          <a:bodyPr anchorCtr="0" anchor="t" bIns="91425" lIns="91425" rIns="91425" tIns="91425">
            <a:noAutofit/>
          </a:bodyPr>
          <a:lstStyle/>
          <a:p>
            <a:pPr lvl="0" rtl="0" algn="r">
              <a:spcBef>
                <a:spcPts val="0"/>
              </a:spcBef>
              <a:buNone/>
            </a:pPr>
            <a:r>
              <a:rPr lang="en" sz="1200">
                <a:solidFill>
                  <a:srgbClr val="FFFFFF"/>
                </a:solidFill>
                <a:latin typeface="Oswald"/>
                <a:ea typeface="Oswald"/>
                <a:cs typeface="Oswald"/>
                <a:sym typeface="Oswald"/>
              </a:rPr>
              <a:t>Where is the business headed?</a:t>
            </a:r>
          </a:p>
        </p:txBody>
      </p:sp>
      <p:sp>
        <p:nvSpPr>
          <p:cNvPr id="326" name="Shape 326"/>
          <p:cNvSpPr/>
          <p:nvPr/>
        </p:nvSpPr>
        <p:spPr>
          <a:xfrm>
            <a:off x="7003250" y="1954500"/>
            <a:ext cx="167700" cy="167700"/>
          </a:xfrm>
          <a:prstGeom prst="mathMultiply">
            <a:avLst>
              <a:gd fmla="val 23520" name="adj1"/>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327" name="Shape 327"/>
          <p:cNvSpPr/>
          <p:nvPr/>
        </p:nvSpPr>
        <p:spPr>
          <a:xfrm>
            <a:off x="7261325" y="1804900"/>
            <a:ext cx="167700" cy="167700"/>
          </a:xfrm>
          <a:prstGeom prst="mathMultiply">
            <a:avLst>
              <a:gd fmla="val 23520" name="adj1"/>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328" name="Shape 328"/>
          <p:cNvSpPr/>
          <p:nvPr/>
        </p:nvSpPr>
        <p:spPr>
          <a:xfrm>
            <a:off x="6774650" y="2335500"/>
            <a:ext cx="167700" cy="167700"/>
          </a:xfrm>
          <a:prstGeom prst="mathMultiply">
            <a:avLst>
              <a:gd fmla="val 23520" name="adj1"/>
            </a:avLst>
          </a:prstGeom>
          <a:solidFill>
            <a:srgbClr val="FFFFFF"/>
          </a:solidFill>
          <a:ln>
            <a:noFill/>
          </a:ln>
        </p:spPr>
        <p:txBody>
          <a:bodyPr anchorCtr="0" anchor="ctr" bIns="91425" lIns="91425" rIns="91425" tIns="91425">
            <a:noAutofit/>
          </a:bodyPr>
          <a:lstStyle/>
          <a:p>
            <a:pPr lvl="0">
              <a:spcBef>
                <a:spcPts val="0"/>
              </a:spcBef>
              <a:buNone/>
            </a:pPr>
            <a:r>
              <a:t/>
            </a:r>
            <a:endParaRPr/>
          </a:p>
        </p:txBody>
      </p:sp>
      <p:cxnSp>
        <p:nvCxnSpPr>
          <p:cNvPr id="329" name="Shape 329"/>
          <p:cNvCxnSpPr/>
          <p:nvPr/>
        </p:nvCxnSpPr>
        <p:spPr>
          <a:xfrm flipH="1" rot="10800000">
            <a:off x="5295427" y="2451977"/>
            <a:ext cx="1443299" cy="29700"/>
          </a:xfrm>
          <a:prstGeom prst="straightConnector1">
            <a:avLst/>
          </a:prstGeom>
          <a:noFill/>
          <a:ln cap="flat" cmpd="sng" w="19050">
            <a:solidFill>
              <a:srgbClr val="FFFFFF"/>
            </a:solidFill>
            <a:prstDash val="solid"/>
            <a:round/>
            <a:headEnd len="lg" w="lg" type="none"/>
            <a:tailEnd len="lg" w="lg" type="none"/>
          </a:ln>
        </p:spPr>
      </p:cxnSp>
      <p:cxnSp>
        <p:nvCxnSpPr>
          <p:cNvPr id="330" name="Shape 330"/>
          <p:cNvCxnSpPr/>
          <p:nvPr/>
        </p:nvCxnSpPr>
        <p:spPr>
          <a:xfrm flipH="1" rot="10800000">
            <a:off x="5143027" y="3137777"/>
            <a:ext cx="1443299" cy="29700"/>
          </a:xfrm>
          <a:prstGeom prst="straightConnector1">
            <a:avLst/>
          </a:prstGeom>
          <a:noFill/>
          <a:ln cap="flat" cmpd="sng" w="19050">
            <a:solidFill>
              <a:srgbClr val="FFFFFF"/>
            </a:solidFill>
            <a:prstDash val="solid"/>
            <a:round/>
            <a:headEnd len="lg" w="lg" type="none"/>
            <a:tailEnd len="lg" w="lg" type="none"/>
          </a:ln>
        </p:spPr>
      </p:cxnSp>
      <p:sp>
        <p:nvSpPr>
          <p:cNvPr id="331" name="Shape 331"/>
          <p:cNvSpPr txBox="1"/>
          <p:nvPr/>
        </p:nvSpPr>
        <p:spPr>
          <a:xfrm>
            <a:off x="5096225" y="2854850"/>
            <a:ext cx="1443300" cy="167700"/>
          </a:xfrm>
          <a:prstGeom prst="rect">
            <a:avLst/>
          </a:prstGeom>
          <a:noFill/>
          <a:ln>
            <a:noFill/>
          </a:ln>
        </p:spPr>
        <p:txBody>
          <a:bodyPr anchorCtr="0" anchor="t" bIns="91425" lIns="91425" rIns="91425" tIns="91425">
            <a:noAutofit/>
          </a:bodyPr>
          <a:lstStyle/>
          <a:p>
            <a:pPr lvl="0">
              <a:spcBef>
                <a:spcPts val="0"/>
              </a:spcBef>
              <a:buNone/>
            </a:pPr>
            <a:r>
              <a:rPr lang="en" sz="1200">
                <a:solidFill>
                  <a:srgbClr val="FFFFFF"/>
                </a:solidFill>
              </a:rPr>
              <a:t>SINGAPORE</a:t>
            </a:r>
          </a:p>
        </p:txBody>
      </p:sp>
      <p:sp>
        <p:nvSpPr>
          <p:cNvPr id="332" name="Shape 332"/>
          <p:cNvSpPr txBox="1"/>
          <p:nvPr/>
        </p:nvSpPr>
        <p:spPr>
          <a:xfrm>
            <a:off x="5172425" y="2169050"/>
            <a:ext cx="1443300" cy="1677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FFFFFF"/>
                </a:solidFill>
              </a:rPr>
              <a:t>GUANGZHOU</a:t>
            </a:r>
          </a:p>
        </p:txBody>
      </p:sp>
      <p:sp>
        <p:nvSpPr>
          <p:cNvPr id="333" name="Shape 333"/>
          <p:cNvSpPr txBox="1"/>
          <p:nvPr/>
        </p:nvSpPr>
        <p:spPr>
          <a:xfrm>
            <a:off x="5858225" y="1559450"/>
            <a:ext cx="1443300" cy="1677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FFFFFF"/>
                </a:solidFill>
              </a:rPr>
              <a:t>TOKYO</a:t>
            </a:r>
          </a:p>
        </p:txBody>
      </p:sp>
      <p:cxnSp>
        <p:nvCxnSpPr>
          <p:cNvPr id="334" name="Shape 334"/>
          <p:cNvCxnSpPr/>
          <p:nvPr/>
        </p:nvCxnSpPr>
        <p:spPr>
          <a:xfrm flipH="1" rot="10800000">
            <a:off x="7200427" y="2022377"/>
            <a:ext cx="1233300" cy="2100"/>
          </a:xfrm>
          <a:prstGeom prst="straightConnector1">
            <a:avLst/>
          </a:prstGeom>
          <a:noFill/>
          <a:ln cap="flat" cmpd="sng" w="19050">
            <a:solidFill>
              <a:srgbClr val="FFFFFF"/>
            </a:solidFill>
            <a:prstDash val="solid"/>
            <a:round/>
            <a:headEnd len="lg" w="lg" type="none"/>
            <a:tailEnd len="lg" w="lg" type="none"/>
          </a:ln>
        </p:spPr>
      </p:cxnSp>
      <p:sp>
        <p:nvSpPr>
          <p:cNvPr id="335" name="Shape 335"/>
          <p:cNvSpPr txBox="1"/>
          <p:nvPr/>
        </p:nvSpPr>
        <p:spPr>
          <a:xfrm>
            <a:off x="7077425" y="1711850"/>
            <a:ext cx="1443300" cy="167700"/>
          </a:xfrm>
          <a:prstGeom prst="rect">
            <a:avLst/>
          </a:prstGeom>
          <a:noFill/>
          <a:ln>
            <a:noFill/>
          </a:ln>
        </p:spPr>
        <p:txBody>
          <a:bodyPr anchorCtr="0" anchor="t" bIns="91425" lIns="91425" rIns="91425" tIns="91425">
            <a:noAutofit/>
          </a:bodyPr>
          <a:lstStyle/>
          <a:p>
            <a:pPr lvl="0" rtl="0" algn="r">
              <a:spcBef>
                <a:spcPts val="0"/>
              </a:spcBef>
              <a:buNone/>
            </a:pPr>
            <a:r>
              <a:rPr lang="en" sz="1200">
                <a:solidFill>
                  <a:srgbClr val="FFFFFF"/>
                </a:solidFill>
              </a:rPr>
              <a:t>SEOUL</a:t>
            </a:r>
          </a:p>
        </p:txBody>
      </p:sp>
      <p:cxnSp>
        <p:nvCxnSpPr>
          <p:cNvPr id="336" name="Shape 336"/>
          <p:cNvCxnSpPr/>
          <p:nvPr/>
        </p:nvCxnSpPr>
        <p:spPr>
          <a:xfrm flipH="1" rot="10800000">
            <a:off x="5981227" y="1869977"/>
            <a:ext cx="1233299" cy="210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Plans for the future</a:t>
            </a:r>
          </a:p>
          <a:p>
            <a:pPr lvl="0" rtl="0">
              <a:spcBef>
                <a:spcPts val="0"/>
              </a:spcBef>
              <a:buNone/>
            </a:pPr>
            <a:r>
              <a:t/>
            </a:r>
            <a:endParaRPr/>
          </a:p>
        </p:txBody>
      </p:sp>
      <p:graphicFrame>
        <p:nvGraphicFramePr>
          <p:cNvPr id="342" name="Shape 342"/>
          <p:cNvGraphicFramePr/>
          <p:nvPr/>
        </p:nvGraphicFramePr>
        <p:xfrm>
          <a:off x="1042075" y="1242925"/>
          <a:ext cx="3000000" cy="3000000"/>
        </p:xfrm>
        <a:graphic>
          <a:graphicData uri="http://schemas.openxmlformats.org/drawingml/2006/table">
            <a:tbl>
              <a:tblPr>
                <a:noFill/>
                <a:tableStyleId>{C5BCDAD0-18ED-4BEB-AAF7-E102E77E79AB}</a:tableStyleId>
              </a:tblPr>
              <a:tblGrid>
                <a:gridCol w="985000"/>
                <a:gridCol w="6128550"/>
              </a:tblGrid>
              <a:tr h="735300">
                <a:tc>
                  <a:txBody>
                    <a:bodyPr>
                      <a:noAutofit/>
                    </a:bodyPr>
                    <a:lstStyle/>
                    <a:p>
                      <a:pPr lvl="0" rtl="0" algn="just">
                        <a:lnSpc>
                          <a:spcPct val="100000"/>
                        </a:lnSpc>
                        <a:spcBef>
                          <a:spcPts val="0"/>
                        </a:spcBef>
                        <a:buNone/>
                      </a:pPr>
                      <a:r>
                        <a:rPr lang="en" sz="1800">
                          <a:solidFill>
                            <a:schemeClr val="dk1"/>
                          </a:solidFill>
                          <a:latin typeface="Karla"/>
                          <a:ea typeface="Karla"/>
                          <a:cs typeface="Karla"/>
                          <a:sym typeface="Karla"/>
                        </a:rPr>
                        <a:t>Year 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just">
                        <a:lnSpc>
                          <a:spcPct val="100000"/>
                        </a:lnSpc>
                        <a:spcBef>
                          <a:spcPts val="0"/>
                        </a:spcBef>
                        <a:buNone/>
                      </a:pPr>
                      <a:r>
                        <a:rPr lang="en" sz="1800">
                          <a:solidFill>
                            <a:schemeClr val="dk1"/>
                          </a:solidFill>
                          <a:latin typeface="Oswald"/>
                          <a:ea typeface="Oswald"/>
                          <a:cs typeface="Oswald"/>
                          <a:sym typeface="Oswald"/>
                        </a:rPr>
                        <a:t>Launch of product in Singapore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735300">
                <a:tc>
                  <a:txBody>
                    <a:bodyPr>
                      <a:noAutofit/>
                    </a:bodyPr>
                    <a:lstStyle/>
                    <a:p>
                      <a:pPr lvl="0" rtl="0" algn="just">
                        <a:lnSpc>
                          <a:spcPct val="100000"/>
                        </a:lnSpc>
                        <a:spcBef>
                          <a:spcPts val="0"/>
                        </a:spcBef>
                        <a:buNone/>
                      </a:pPr>
                      <a:r>
                        <a:rPr lang="en" sz="1800">
                          <a:solidFill>
                            <a:schemeClr val="dk1"/>
                          </a:solidFill>
                          <a:latin typeface="Karla"/>
                          <a:ea typeface="Karla"/>
                          <a:cs typeface="Karla"/>
                          <a:sym typeface="Karla"/>
                        </a:rPr>
                        <a:t>Year 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just">
                        <a:lnSpc>
                          <a:spcPct val="100000"/>
                        </a:lnSpc>
                        <a:spcBef>
                          <a:spcPts val="0"/>
                        </a:spcBef>
                        <a:buNone/>
                      </a:pPr>
                      <a:r>
                        <a:rPr lang="en" sz="1800">
                          <a:solidFill>
                            <a:schemeClr val="dk1"/>
                          </a:solidFill>
                          <a:latin typeface="Oswald"/>
                          <a:ea typeface="Oswald"/>
                          <a:cs typeface="Oswald"/>
                          <a:sym typeface="Oswald"/>
                        </a:rPr>
                        <a:t>ComfortDelgro, SBS and SMRT to adopt technology &amp; Product launch for Heavy Vehicles and Motorbikes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735300">
                <a:tc>
                  <a:txBody>
                    <a:bodyPr>
                      <a:noAutofit/>
                    </a:bodyPr>
                    <a:lstStyle/>
                    <a:p>
                      <a:pPr lvl="0" rtl="0" algn="just">
                        <a:lnSpc>
                          <a:spcPct val="100000"/>
                        </a:lnSpc>
                        <a:spcBef>
                          <a:spcPts val="0"/>
                        </a:spcBef>
                        <a:buNone/>
                      </a:pPr>
                      <a:r>
                        <a:rPr lang="en" sz="1800">
                          <a:solidFill>
                            <a:schemeClr val="dk1"/>
                          </a:solidFill>
                          <a:latin typeface="Karla"/>
                          <a:ea typeface="Karla"/>
                          <a:cs typeface="Karla"/>
                          <a:sym typeface="Karla"/>
                        </a:rPr>
                        <a:t>Year 3:</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just">
                        <a:lnSpc>
                          <a:spcPct val="100000"/>
                        </a:lnSpc>
                        <a:spcBef>
                          <a:spcPts val="0"/>
                        </a:spcBef>
                        <a:buNone/>
                      </a:pPr>
                      <a:r>
                        <a:rPr lang="en" sz="1800">
                          <a:solidFill>
                            <a:schemeClr val="dk1"/>
                          </a:solidFill>
                          <a:latin typeface="Oswald"/>
                          <a:ea typeface="Oswald"/>
                          <a:cs typeface="Oswald"/>
                          <a:sym typeface="Oswald"/>
                        </a:rPr>
                        <a:t>Launch of product in Guangzhou</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735300">
                <a:tc>
                  <a:txBody>
                    <a:bodyPr>
                      <a:noAutofit/>
                    </a:bodyPr>
                    <a:lstStyle/>
                    <a:p>
                      <a:pPr lvl="0" rtl="0" algn="just">
                        <a:lnSpc>
                          <a:spcPct val="100000"/>
                        </a:lnSpc>
                        <a:spcBef>
                          <a:spcPts val="0"/>
                        </a:spcBef>
                        <a:buNone/>
                      </a:pPr>
                      <a:r>
                        <a:rPr lang="en" sz="1800">
                          <a:solidFill>
                            <a:schemeClr val="dk1"/>
                          </a:solidFill>
                          <a:latin typeface="Karla"/>
                          <a:ea typeface="Karla"/>
                          <a:cs typeface="Karla"/>
                          <a:sym typeface="Karla"/>
                        </a:rPr>
                        <a:t>Year 4:</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just">
                        <a:lnSpc>
                          <a:spcPct val="100000"/>
                        </a:lnSpc>
                        <a:spcBef>
                          <a:spcPts val="0"/>
                        </a:spcBef>
                        <a:buNone/>
                      </a:pPr>
                      <a:r>
                        <a:rPr lang="en" sz="1800">
                          <a:solidFill>
                            <a:schemeClr val="dk1"/>
                          </a:solidFill>
                          <a:latin typeface="Oswald"/>
                          <a:ea typeface="Oswald"/>
                          <a:cs typeface="Oswald"/>
                          <a:sym typeface="Oswald"/>
                        </a:rPr>
                        <a:t>Launch of product in Seoul</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735300">
                <a:tc>
                  <a:txBody>
                    <a:bodyPr>
                      <a:noAutofit/>
                    </a:bodyPr>
                    <a:lstStyle/>
                    <a:p>
                      <a:pPr lvl="0" rtl="0" algn="just">
                        <a:lnSpc>
                          <a:spcPct val="100000"/>
                        </a:lnSpc>
                        <a:spcBef>
                          <a:spcPts val="0"/>
                        </a:spcBef>
                        <a:buNone/>
                      </a:pPr>
                      <a:r>
                        <a:rPr lang="en" sz="1800">
                          <a:solidFill>
                            <a:schemeClr val="dk1"/>
                          </a:solidFill>
                          <a:latin typeface="Karla"/>
                          <a:ea typeface="Karla"/>
                          <a:cs typeface="Karla"/>
                          <a:sym typeface="Karla"/>
                        </a:rPr>
                        <a:t>Year 5:</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just">
                        <a:lnSpc>
                          <a:spcPct val="100000"/>
                        </a:lnSpc>
                        <a:spcBef>
                          <a:spcPts val="0"/>
                        </a:spcBef>
                        <a:buNone/>
                      </a:pPr>
                      <a:r>
                        <a:rPr lang="en" sz="1800">
                          <a:solidFill>
                            <a:schemeClr val="dk1"/>
                          </a:solidFill>
                          <a:latin typeface="Oswald"/>
                          <a:ea typeface="Oswald"/>
                          <a:cs typeface="Oswald"/>
                          <a:sym typeface="Oswald"/>
                        </a:rPr>
                        <a:t>Launch of product in Tokyo</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
        <p:nvSpPr>
          <p:cNvPr id="343" name="Shape 343"/>
          <p:cNvSpPr/>
          <p:nvPr/>
        </p:nvSpPr>
        <p:spPr>
          <a:xfrm>
            <a:off x="0" y="0"/>
            <a:ext cx="9144000" cy="1102200"/>
          </a:xfrm>
          <a:prstGeom prst="rect">
            <a:avLst/>
          </a:prstGeom>
          <a:solidFill>
            <a:srgbClr val="FFFFFF">
              <a:alpha val="9850"/>
            </a:srgbClr>
          </a:solid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descr="The Ducati Rider fatal accident along PIE. &quot;The accident involved a motorcycle and a truck. The 25-year-old male motorcyclist was pronounced dead at the scene. A 50-year-old truck driver was arrested following an accident which killed a motorcyclist on Monday (Sep 21).&quot; However, this footage should show what exactly happened.  Singapore Reckless Drivers Community  Website http://www.sgreckless.com Facebook http://www.facebook.com/sgreckless  Youtube http://www.youtube.com/sgrecklessTV  Twitter http://www.twitter.com/sgrecklessLIVE  Instagram http://www.instagram.com/sgreckless" id="78" name="Shape 78" title="[SRD Community] The Ducati Rider Fatal Accident">
            <a:hlinkClick r:id="rId3"/>
          </p:cNvPr>
          <p:cNvSpPr/>
          <p:nvPr/>
        </p:nvSpPr>
        <p:spPr>
          <a:xfrm>
            <a:off x="1143000" y="0"/>
            <a:ext cx="6858000" cy="5143500"/>
          </a:xfrm>
          <a:prstGeom prst="rect">
            <a:avLst/>
          </a:prstGeom>
          <a:blipFill>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Product Roadmap</a:t>
            </a:r>
          </a:p>
          <a:p>
            <a:pPr lvl="0" rtl="0">
              <a:spcBef>
                <a:spcPts val="0"/>
              </a:spcBef>
              <a:buNone/>
            </a:pPr>
            <a:r>
              <a:t/>
            </a:r>
            <a:endParaRPr/>
          </a:p>
        </p:txBody>
      </p:sp>
      <p:sp>
        <p:nvSpPr>
          <p:cNvPr id="349" name="Shape 349"/>
          <p:cNvSpPr/>
          <p:nvPr/>
        </p:nvSpPr>
        <p:spPr>
          <a:xfrm>
            <a:off x="-150" y="1116525"/>
            <a:ext cx="9144000" cy="4026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50" name="Shape 350"/>
          <p:cNvPicPr preferRelativeResize="0"/>
          <p:nvPr/>
        </p:nvPicPr>
        <p:blipFill rotWithShape="1">
          <a:blip r:embed="rId3">
            <a:alphaModFix/>
          </a:blip>
          <a:srcRect b="9198" l="0" r="0" t="0"/>
          <a:stretch/>
        </p:blipFill>
        <p:spPr>
          <a:xfrm>
            <a:off x="861737" y="1366024"/>
            <a:ext cx="7187580" cy="3825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p:nvPr/>
        </p:nvSpPr>
        <p:spPr>
          <a:xfrm>
            <a:off x="-150" y="1116525"/>
            <a:ext cx="9144000" cy="4026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6" name="Shape 35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Projected Financials</a:t>
            </a:r>
          </a:p>
          <a:p>
            <a:pPr lvl="0" rtl="0">
              <a:spcBef>
                <a:spcPts val="0"/>
              </a:spcBef>
              <a:buNone/>
            </a:pPr>
            <a:r>
              <a:t/>
            </a:r>
            <a:endParaRPr/>
          </a:p>
        </p:txBody>
      </p:sp>
      <p:sp>
        <p:nvSpPr>
          <p:cNvPr id="357" name="Shape 357"/>
          <p:cNvSpPr txBox="1"/>
          <p:nvPr/>
        </p:nvSpPr>
        <p:spPr>
          <a:xfrm>
            <a:off x="1572725" y="2648825"/>
            <a:ext cx="1146900" cy="572700"/>
          </a:xfrm>
          <a:prstGeom prst="rect">
            <a:avLst/>
          </a:prstGeom>
          <a:noFill/>
          <a:ln>
            <a:noFill/>
          </a:ln>
        </p:spPr>
        <p:txBody>
          <a:bodyPr anchorCtr="0" anchor="t" bIns="91425" lIns="91425" rIns="91425" tIns="91425">
            <a:noAutofit/>
          </a:bodyPr>
          <a:lstStyle/>
          <a:p>
            <a:pPr lvl="0" algn="ctr">
              <a:spcBef>
                <a:spcPts val="0"/>
              </a:spcBef>
              <a:buNone/>
            </a:pPr>
            <a:r>
              <a:rPr b="1" lang="en">
                <a:solidFill>
                  <a:srgbClr val="666666"/>
                </a:solidFill>
                <a:latin typeface="Karla"/>
                <a:ea typeface="Karla"/>
                <a:cs typeface="Karla"/>
                <a:sym typeface="Karla"/>
              </a:rPr>
              <a:t>Net income</a:t>
            </a:r>
          </a:p>
          <a:p>
            <a:pPr lvl="0" algn="ctr">
              <a:spcBef>
                <a:spcPts val="0"/>
              </a:spcBef>
              <a:buNone/>
            </a:pPr>
            <a:r>
              <a:rPr b="1" lang="en">
                <a:solidFill>
                  <a:srgbClr val="666666"/>
                </a:solidFill>
                <a:latin typeface="Karla"/>
                <a:ea typeface="Karla"/>
                <a:cs typeface="Karla"/>
                <a:sym typeface="Karla"/>
              </a:rPr>
              <a:t>(‘000)</a:t>
            </a:r>
          </a:p>
        </p:txBody>
      </p:sp>
      <p:sp>
        <p:nvSpPr>
          <p:cNvPr id="358" name="Shape 358"/>
          <p:cNvSpPr txBox="1"/>
          <p:nvPr/>
        </p:nvSpPr>
        <p:spPr>
          <a:xfrm>
            <a:off x="4471600" y="4508325"/>
            <a:ext cx="682800" cy="3663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666666"/>
                </a:solidFill>
                <a:latin typeface="Karla"/>
                <a:ea typeface="Karla"/>
                <a:cs typeface="Karla"/>
                <a:sym typeface="Karla"/>
              </a:rPr>
              <a:t>Year</a:t>
            </a:r>
          </a:p>
        </p:txBody>
      </p:sp>
      <p:pic>
        <p:nvPicPr>
          <p:cNvPr descr="Picture1.png" id="359" name="Shape 359"/>
          <p:cNvPicPr preferRelativeResize="0"/>
          <p:nvPr/>
        </p:nvPicPr>
        <p:blipFill>
          <a:blip r:embed="rId3">
            <a:alphaModFix/>
          </a:blip>
          <a:stretch>
            <a:fillRect/>
          </a:stretch>
        </p:blipFill>
        <p:spPr>
          <a:xfrm>
            <a:off x="2795824" y="1519175"/>
            <a:ext cx="3661724" cy="3066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x="0" y="0"/>
          <a:ext cx="0" cy="0"/>
          <a:chOff x="0" y="0"/>
          <a:chExt cx="0" cy="0"/>
        </a:xfrm>
      </p:grpSpPr>
      <p:sp>
        <p:nvSpPr>
          <p:cNvPr id="364" name="Shape 364"/>
          <p:cNvSpPr txBox="1"/>
          <p:nvPr/>
        </p:nvSpPr>
        <p:spPr>
          <a:xfrm>
            <a:off x="1648775" y="1657800"/>
            <a:ext cx="5788800" cy="1827900"/>
          </a:xfrm>
          <a:prstGeom prst="rect">
            <a:avLst/>
          </a:prstGeom>
          <a:noFill/>
          <a:ln>
            <a:noFill/>
          </a:ln>
        </p:spPr>
        <p:txBody>
          <a:bodyPr anchorCtr="0" anchor="ctr" bIns="91425" lIns="91425" rIns="91425" tIns="91425">
            <a:noAutofit/>
          </a:bodyPr>
          <a:lstStyle/>
          <a:p>
            <a:pPr lvl="0" rtl="0" algn="ctr">
              <a:spcBef>
                <a:spcPts val="0"/>
              </a:spcBef>
              <a:buNone/>
            </a:pPr>
            <a:r>
              <a:rPr lang="en" sz="4800">
                <a:solidFill>
                  <a:srgbClr val="EFEFEF"/>
                </a:solidFill>
                <a:latin typeface="Oswald"/>
                <a:ea typeface="Oswald"/>
                <a:cs typeface="Oswald"/>
                <a:sym typeface="Oswald"/>
              </a:rPr>
              <a:t>Safe roads, Save lives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645900" y="1568250"/>
            <a:ext cx="7852200" cy="2464200"/>
          </a:xfrm>
          <a:prstGeom prst="rect">
            <a:avLst/>
          </a:prstGeom>
        </p:spPr>
        <p:txBody>
          <a:bodyPr anchorCtr="0" anchor="ctr" bIns="91425" lIns="91425" rIns="91425" tIns="91425">
            <a:noAutofit/>
          </a:bodyPr>
          <a:lstStyle/>
          <a:p>
            <a:pPr lvl="0">
              <a:spcBef>
                <a:spcPts val="0"/>
              </a:spcBef>
              <a:buNone/>
            </a:pPr>
            <a:r>
              <a:rPr lang="en" sz="2400">
                <a:solidFill>
                  <a:srgbClr val="F3F3F3"/>
                </a:solidFill>
              </a:rPr>
              <a:t>“Almost bang the car in front while checking blind spot.”</a:t>
            </a:r>
          </a:p>
          <a:p>
            <a:pPr lvl="0">
              <a:spcBef>
                <a:spcPts val="0"/>
              </a:spcBef>
              <a:buNone/>
            </a:pPr>
            <a:r>
              <a:t/>
            </a:r>
            <a:endParaRPr sz="2400">
              <a:solidFill>
                <a:srgbClr val="F3F3F3"/>
              </a:solidFill>
            </a:endParaRPr>
          </a:p>
          <a:p>
            <a:pPr lvl="0">
              <a:spcBef>
                <a:spcPts val="0"/>
              </a:spcBef>
              <a:buNone/>
            </a:pPr>
            <a:r>
              <a:rPr lang="en" sz="2400">
                <a:solidFill>
                  <a:srgbClr val="F3F3F3"/>
                </a:solidFill>
              </a:rPr>
              <a:t>“Change lane forget check.”</a:t>
            </a:r>
          </a:p>
          <a:p>
            <a:pPr lvl="0">
              <a:spcBef>
                <a:spcPts val="0"/>
              </a:spcBef>
              <a:buNone/>
            </a:pPr>
            <a:r>
              <a:t/>
            </a:r>
            <a:endParaRPr sz="2400">
              <a:solidFill>
                <a:srgbClr val="F3F3F3"/>
              </a:solidFill>
            </a:endParaRPr>
          </a:p>
          <a:p>
            <a:pPr lvl="0" rtl="0">
              <a:spcBef>
                <a:spcPts val="0"/>
              </a:spcBef>
              <a:buNone/>
            </a:pPr>
            <a:r>
              <a:rPr lang="en" sz="2400">
                <a:solidFill>
                  <a:srgbClr val="F3F3F3"/>
                </a:solidFill>
              </a:rPr>
              <a:t>“Can’t see properly at night.” </a:t>
            </a:r>
          </a:p>
          <a:p>
            <a:pPr lvl="0" rtl="0">
              <a:spcBef>
                <a:spcPts val="0"/>
              </a:spcBef>
              <a:buNone/>
            </a:pPr>
            <a:r>
              <a:t/>
            </a:r>
            <a:endParaRPr sz="2400">
              <a:solidFill>
                <a:srgbClr val="F3F3F3"/>
              </a:solidFill>
            </a:endParaRPr>
          </a:p>
          <a:p>
            <a:pPr lvl="0">
              <a:spcBef>
                <a:spcPts val="0"/>
              </a:spcBef>
              <a:buNone/>
            </a:pPr>
            <a:r>
              <a:rPr lang="en" sz="2400">
                <a:solidFill>
                  <a:srgbClr val="F3F3F3"/>
                </a:solidFill>
              </a:rPr>
              <a:t> “Not suited for older people.”</a:t>
            </a:r>
          </a:p>
        </p:txBody>
      </p:sp>
      <p:sp>
        <p:nvSpPr>
          <p:cNvPr id="84" name="Shape 84"/>
          <p:cNvSpPr txBox="1"/>
          <p:nvPr/>
        </p:nvSpPr>
        <p:spPr>
          <a:xfrm>
            <a:off x="464650" y="542925"/>
            <a:ext cx="2180400" cy="568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latin typeface="Oswald"/>
                <a:ea typeface="Oswald"/>
                <a:cs typeface="Oswald"/>
                <a:sym typeface="Oswald"/>
              </a:rPr>
              <a:t>Interviewees</a:t>
            </a:r>
            <a:r>
              <a:rPr lang="en" sz="2400">
                <a:solidFill>
                  <a:srgbClr val="FFFFFF"/>
                </a:solidFill>
                <a:latin typeface="Oswald"/>
                <a:ea typeface="Oswald"/>
                <a:cs typeface="Oswald"/>
                <a:sym typeface="Oswald"/>
              </a:rPr>
              <a: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pic>
        <p:nvPicPr>
          <p:cNvPr id="89" name="Shape 89"/>
          <p:cNvPicPr preferRelativeResize="0"/>
          <p:nvPr/>
        </p:nvPicPr>
        <p:blipFill rotWithShape="1">
          <a:blip r:embed="rId3">
            <a:alphaModFix/>
          </a:blip>
          <a:srcRect b="0" l="6217" r="0" t="0"/>
          <a:stretch/>
        </p:blipFill>
        <p:spPr>
          <a:xfrm>
            <a:off x="1627400" y="1532625"/>
            <a:ext cx="2439300" cy="2334600"/>
          </a:xfrm>
          <a:prstGeom prst="ellipse">
            <a:avLst/>
          </a:prstGeom>
          <a:noFill/>
          <a:ln>
            <a:noFill/>
          </a:ln>
        </p:spPr>
      </p:pic>
      <p:sp>
        <p:nvSpPr>
          <p:cNvPr id="90" name="Shape 90"/>
          <p:cNvSpPr/>
          <p:nvPr/>
        </p:nvSpPr>
        <p:spPr>
          <a:xfrm>
            <a:off x="1627400" y="1541925"/>
            <a:ext cx="2439300" cy="2334600"/>
          </a:xfrm>
          <a:prstGeom prst="ellipse">
            <a:avLst/>
          </a:prstGeom>
          <a:solidFill>
            <a:srgbClr val="E0E0E0">
              <a:alpha val="4077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91" name="Shape 91"/>
          <p:cNvCxnSpPr/>
          <p:nvPr/>
        </p:nvCxnSpPr>
        <p:spPr>
          <a:xfrm>
            <a:off x="307825" y="3245250"/>
            <a:ext cx="1919400" cy="0"/>
          </a:xfrm>
          <a:prstGeom prst="straightConnector1">
            <a:avLst/>
          </a:prstGeom>
          <a:noFill/>
          <a:ln cap="flat" cmpd="sng" w="19050">
            <a:solidFill>
              <a:srgbClr val="FFFFFF"/>
            </a:solidFill>
            <a:prstDash val="solid"/>
            <a:round/>
            <a:headEnd len="lg" w="lg" type="none"/>
            <a:tailEnd len="lg" w="lg" type="none"/>
          </a:ln>
        </p:spPr>
      </p:cxnSp>
      <p:sp>
        <p:nvSpPr>
          <p:cNvPr id="92" name="Shape 92"/>
          <p:cNvSpPr txBox="1"/>
          <p:nvPr/>
        </p:nvSpPr>
        <p:spPr>
          <a:xfrm>
            <a:off x="208075" y="2375550"/>
            <a:ext cx="2118900" cy="255300"/>
          </a:xfrm>
          <a:prstGeom prst="rect">
            <a:avLst/>
          </a:prstGeom>
          <a:noFill/>
          <a:ln>
            <a:noFill/>
          </a:ln>
        </p:spPr>
        <p:txBody>
          <a:bodyPr anchorCtr="0" anchor="t" bIns="91425" lIns="91425" rIns="91425" tIns="91425">
            <a:noAutofit/>
          </a:bodyPr>
          <a:lstStyle/>
          <a:p>
            <a:pPr lvl="0">
              <a:spcBef>
                <a:spcPts val="0"/>
              </a:spcBef>
              <a:buNone/>
            </a:pPr>
            <a:r>
              <a:rPr lang="en" sz="2400">
                <a:solidFill>
                  <a:srgbClr val="FFFFFF"/>
                </a:solidFill>
                <a:latin typeface="Oswald"/>
                <a:ea typeface="Oswald"/>
                <a:cs typeface="Oswald"/>
                <a:sym typeface="Oswald"/>
              </a:rPr>
              <a:t>RUDIMENTARY SOLUTION</a:t>
            </a:r>
          </a:p>
        </p:txBody>
      </p:sp>
      <p:grpSp>
        <p:nvGrpSpPr>
          <p:cNvPr id="93" name="Shape 93"/>
          <p:cNvGrpSpPr/>
          <p:nvPr/>
        </p:nvGrpSpPr>
        <p:grpSpPr>
          <a:xfrm>
            <a:off x="4741175" y="1541925"/>
            <a:ext cx="2461550" cy="2341625"/>
            <a:chOff x="4817375" y="1541925"/>
            <a:chExt cx="2461550" cy="2341625"/>
          </a:xfrm>
        </p:grpSpPr>
        <p:pic>
          <p:nvPicPr>
            <p:cNvPr id="94" name="Shape 94"/>
            <p:cNvPicPr preferRelativeResize="0"/>
            <p:nvPr/>
          </p:nvPicPr>
          <p:blipFill>
            <a:blip r:embed="rId4">
              <a:alphaModFix/>
            </a:blip>
            <a:stretch>
              <a:fillRect/>
            </a:stretch>
          </p:blipFill>
          <p:spPr>
            <a:xfrm>
              <a:off x="4839625" y="1541925"/>
              <a:ext cx="2439300" cy="2334600"/>
            </a:xfrm>
            <a:prstGeom prst="ellipse">
              <a:avLst/>
            </a:prstGeom>
            <a:noFill/>
            <a:ln>
              <a:noFill/>
            </a:ln>
          </p:spPr>
        </p:pic>
        <p:sp>
          <p:nvSpPr>
            <p:cNvPr id="95" name="Shape 95"/>
            <p:cNvSpPr/>
            <p:nvPr/>
          </p:nvSpPr>
          <p:spPr>
            <a:xfrm>
              <a:off x="4817375" y="1548950"/>
              <a:ext cx="2461500" cy="2334600"/>
            </a:xfrm>
            <a:prstGeom prst="ellipse">
              <a:avLst/>
            </a:prstGeom>
            <a:solidFill>
              <a:srgbClr val="E0E0E0">
                <a:alpha val="40770"/>
              </a:srgbClr>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cxnSp>
        <p:nvCxnSpPr>
          <p:cNvPr id="96" name="Shape 96"/>
          <p:cNvCxnSpPr/>
          <p:nvPr/>
        </p:nvCxnSpPr>
        <p:spPr>
          <a:xfrm>
            <a:off x="6817575" y="1853750"/>
            <a:ext cx="1919400" cy="0"/>
          </a:xfrm>
          <a:prstGeom prst="straightConnector1">
            <a:avLst/>
          </a:prstGeom>
          <a:noFill/>
          <a:ln cap="flat" cmpd="sng" w="19050">
            <a:solidFill>
              <a:srgbClr val="FFFFFF"/>
            </a:solidFill>
            <a:prstDash val="solid"/>
            <a:round/>
            <a:headEnd len="lg" w="lg" type="none"/>
            <a:tailEnd len="lg" w="lg" type="none"/>
          </a:ln>
        </p:spPr>
      </p:cxnSp>
      <p:sp>
        <p:nvSpPr>
          <p:cNvPr id="97" name="Shape 97"/>
          <p:cNvSpPr txBox="1"/>
          <p:nvPr/>
        </p:nvSpPr>
        <p:spPr>
          <a:xfrm>
            <a:off x="5520550" y="963300"/>
            <a:ext cx="3272100" cy="255300"/>
          </a:xfrm>
          <a:prstGeom prst="rect">
            <a:avLst/>
          </a:prstGeom>
          <a:noFill/>
          <a:ln>
            <a:noFill/>
          </a:ln>
        </p:spPr>
        <p:txBody>
          <a:bodyPr anchorCtr="0" anchor="t" bIns="91425" lIns="91425" rIns="91425" tIns="91425">
            <a:noAutofit/>
          </a:bodyPr>
          <a:lstStyle/>
          <a:p>
            <a:pPr lvl="0" rtl="0" algn="r">
              <a:spcBef>
                <a:spcPts val="0"/>
              </a:spcBef>
              <a:buNone/>
            </a:pPr>
            <a:r>
              <a:rPr lang="en" sz="2400">
                <a:solidFill>
                  <a:srgbClr val="FFFFFF"/>
                </a:solidFill>
                <a:latin typeface="Oswald"/>
                <a:ea typeface="Oswald"/>
                <a:cs typeface="Oswald"/>
                <a:sym typeface="Oswald"/>
              </a:rPr>
              <a:t>RETRO-FITTED / IN-BUILT ELECTRONIC SYSTEMS</a:t>
            </a:r>
          </a:p>
        </p:txBody>
      </p:sp>
      <p:sp>
        <p:nvSpPr>
          <p:cNvPr id="98" name="Shape 98"/>
          <p:cNvSpPr txBox="1"/>
          <p:nvPr/>
        </p:nvSpPr>
        <p:spPr>
          <a:xfrm>
            <a:off x="131875" y="3221150"/>
            <a:ext cx="2461500" cy="586200"/>
          </a:xfrm>
          <a:prstGeom prst="rect">
            <a:avLst/>
          </a:prstGeom>
          <a:noFill/>
          <a:ln>
            <a:noFill/>
          </a:ln>
        </p:spPr>
        <p:txBody>
          <a:bodyPr anchorCtr="0" anchor="t" bIns="91425" lIns="91425" rIns="91425" tIns="91425">
            <a:noAutofit/>
          </a:bodyPr>
          <a:lstStyle/>
          <a:p>
            <a:pPr indent="-342900" lvl="0" marL="457200" rtl="0">
              <a:spcBef>
                <a:spcPts val="0"/>
              </a:spcBef>
              <a:buClr>
                <a:srgbClr val="FFFFFF"/>
              </a:buClr>
              <a:buSzPct val="100000"/>
              <a:buFont typeface="Oswald"/>
              <a:buChar char="●"/>
            </a:pPr>
            <a:r>
              <a:rPr lang="en" sz="1800">
                <a:solidFill>
                  <a:srgbClr val="FFFFFF"/>
                </a:solidFill>
                <a:latin typeface="Oswald"/>
                <a:ea typeface="Oswald"/>
                <a:cs typeface="Oswald"/>
                <a:sym typeface="Oswald"/>
              </a:rPr>
              <a:t>Low Resolution</a:t>
            </a:r>
          </a:p>
          <a:p>
            <a:pPr indent="-342900" lvl="0" marL="457200" rtl="0">
              <a:spcBef>
                <a:spcPts val="0"/>
              </a:spcBef>
              <a:buClr>
                <a:srgbClr val="FFFFFF"/>
              </a:buClr>
              <a:buSzPct val="100000"/>
              <a:buFont typeface="Oswald"/>
              <a:buChar char="●"/>
            </a:pPr>
            <a:r>
              <a:rPr lang="en" sz="1800">
                <a:solidFill>
                  <a:srgbClr val="FFFFFF"/>
                </a:solidFill>
                <a:latin typeface="Oswald"/>
                <a:ea typeface="Oswald"/>
                <a:cs typeface="Oswald"/>
                <a:sym typeface="Oswald"/>
              </a:rPr>
              <a:t>Useless at Night</a:t>
            </a:r>
          </a:p>
        </p:txBody>
      </p:sp>
      <p:sp>
        <p:nvSpPr>
          <p:cNvPr id="99" name="Shape 99"/>
          <p:cNvSpPr txBox="1"/>
          <p:nvPr/>
        </p:nvSpPr>
        <p:spPr>
          <a:xfrm>
            <a:off x="6645725" y="1929950"/>
            <a:ext cx="1740900" cy="737400"/>
          </a:xfrm>
          <a:prstGeom prst="rect">
            <a:avLst/>
          </a:prstGeom>
          <a:noFill/>
          <a:ln>
            <a:noFill/>
          </a:ln>
        </p:spPr>
        <p:txBody>
          <a:bodyPr anchorCtr="0" anchor="t" bIns="91425" lIns="91425" rIns="91425" tIns="91425">
            <a:noAutofit/>
          </a:bodyPr>
          <a:lstStyle/>
          <a:p>
            <a:pPr lvl="0" rtl="0" algn="r">
              <a:spcBef>
                <a:spcPts val="0"/>
              </a:spcBef>
              <a:buNone/>
            </a:pPr>
            <a:r>
              <a:rPr lang="en" sz="1800">
                <a:solidFill>
                  <a:srgbClr val="FFFFFF"/>
                </a:solidFill>
                <a:latin typeface="Oswald"/>
                <a:ea typeface="Oswald"/>
                <a:cs typeface="Oswald"/>
                <a:sym typeface="Oswald"/>
              </a:rPr>
              <a:t>Expensive</a:t>
            </a:r>
          </a:p>
          <a:p>
            <a:pPr lvl="0" algn="r">
              <a:spcBef>
                <a:spcPts val="0"/>
              </a:spcBef>
              <a:buNone/>
            </a:pPr>
            <a:r>
              <a:rPr lang="en" sz="1800">
                <a:solidFill>
                  <a:srgbClr val="FFFFFF"/>
                </a:solidFill>
                <a:latin typeface="Oswald"/>
                <a:ea typeface="Oswald"/>
                <a:cs typeface="Oswald"/>
                <a:sym typeface="Oswald"/>
              </a:rPr>
              <a:t>Intrusive</a:t>
            </a:r>
          </a:p>
        </p:txBody>
      </p:sp>
      <p:sp>
        <p:nvSpPr>
          <p:cNvPr id="100" name="Shape 100"/>
          <p:cNvSpPr/>
          <p:nvPr/>
        </p:nvSpPr>
        <p:spPr>
          <a:xfrm>
            <a:off x="3266700" y="1476550"/>
            <a:ext cx="2439300" cy="2334600"/>
          </a:xfrm>
          <a:prstGeom prst="ellipse">
            <a:avLst/>
          </a:prstGeom>
          <a:solidFill>
            <a:srgbClr val="E0E0E0">
              <a:alpha val="96770"/>
            </a:srgbClr>
          </a:solidFill>
          <a:ln>
            <a:noFill/>
          </a:ln>
        </p:spPr>
        <p:txBody>
          <a:bodyPr anchorCtr="0" anchor="ctr" bIns="91425" lIns="91425" rIns="91425" tIns="91425">
            <a:noAutofit/>
          </a:bodyPr>
          <a:lstStyle/>
          <a:p>
            <a:pPr lvl="0" rtl="0" algn="ctr">
              <a:spcBef>
                <a:spcPts val="0"/>
              </a:spcBef>
              <a:buNone/>
            </a:pPr>
            <a:r>
              <a:rPr b="1" lang="en" sz="1800">
                <a:latin typeface="Oswald"/>
                <a:ea typeface="Oswald"/>
                <a:cs typeface="Oswald"/>
                <a:sym typeface="Oswald"/>
              </a:rPr>
              <a:t>BLINDSPOTTER</a:t>
            </a:r>
          </a:p>
        </p:txBody>
      </p:sp>
      <p:sp>
        <p:nvSpPr>
          <p:cNvPr id="101" name="Shape 101"/>
          <p:cNvSpPr txBox="1"/>
          <p:nvPr/>
        </p:nvSpPr>
        <p:spPr>
          <a:xfrm>
            <a:off x="6482850" y="160750"/>
            <a:ext cx="2461500" cy="340500"/>
          </a:xfrm>
          <a:prstGeom prst="rect">
            <a:avLst/>
          </a:prstGeom>
          <a:noFill/>
          <a:ln>
            <a:noFill/>
          </a:ln>
        </p:spPr>
        <p:txBody>
          <a:bodyPr anchorCtr="0" anchor="t" bIns="91425" lIns="91425" rIns="91425" tIns="91425">
            <a:noAutofit/>
          </a:bodyPr>
          <a:lstStyle/>
          <a:p>
            <a:pPr lvl="0" algn="r">
              <a:spcBef>
                <a:spcPts val="0"/>
              </a:spcBef>
              <a:buNone/>
            </a:pPr>
            <a:r>
              <a:rPr lang="en" sz="1200">
                <a:solidFill>
                  <a:srgbClr val="FFFFFF"/>
                </a:solidFill>
                <a:latin typeface="Oswald"/>
                <a:ea typeface="Oswald"/>
                <a:cs typeface="Oswald"/>
                <a:sym typeface="Oswald"/>
              </a:rPr>
              <a:t>What is the business about?</a:t>
            </a:r>
          </a:p>
        </p:txBody>
      </p:sp>
      <p:sp>
        <p:nvSpPr>
          <p:cNvPr id="102" name="Shape 102"/>
          <p:cNvSpPr txBox="1"/>
          <p:nvPr/>
        </p:nvSpPr>
        <p:spPr>
          <a:xfrm>
            <a:off x="7126525" y="1929950"/>
            <a:ext cx="1740900" cy="737400"/>
          </a:xfrm>
          <a:prstGeom prst="rect">
            <a:avLst/>
          </a:prstGeom>
          <a:noFill/>
          <a:ln>
            <a:noFill/>
          </a:ln>
        </p:spPr>
        <p:txBody>
          <a:bodyPr anchorCtr="0" anchor="t" bIns="91425" lIns="91425" rIns="91425" tIns="91425">
            <a:noAutofit/>
          </a:bodyPr>
          <a:lstStyle/>
          <a:p>
            <a:pPr indent="-342900" lvl="0" marL="457200" rtl="0" algn="r">
              <a:spcBef>
                <a:spcPts val="0"/>
              </a:spcBef>
              <a:buClr>
                <a:srgbClr val="FFFFFF"/>
              </a:buClr>
              <a:buSzPct val="100000"/>
              <a:buFont typeface="Oswald"/>
              <a:buChar char="●"/>
            </a:pPr>
            <a:r>
              <a:rPr lang="en" sz="1800">
                <a:solidFill>
                  <a:srgbClr val="FFFFFF"/>
                </a:solidFill>
                <a:latin typeface="Oswald"/>
                <a:ea typeface="Oswald"/>
                <a:cs typeface="Oswald"/>
                <a:sym typeface="Oswald"/>
              </a:rPr>
              <a:t> </a:t>
            </a:r>
          </a:p>
          <a:p>
            <a:pPr indent="-342900" lvl="0" marL="457200" rtl="0" algn="r">
              <a:spcBef>
                <a:spcPts val="0"/>
              </a:spcBef>
              <a:buClr>
                <a:srgbClr val="FFFFFF"/>
              </a:buClr>
              <a:buFont typeface="Oswald"/>
              <a:buChar char="●"/>
            </a:pPr>
            <a:r>
              <a:t/>
            </a:r>
            <a:endParaRPr sz="1800">
              <a:solidFill>
                <a:srgbClr val="FFFFFF"/>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275100" y="1090350"/>
            <a:ext cx="8593800" cy="3420000"/>
          </a:xfrm>
          <a:prstGeom prst="rect">
            <a:avLst/>
          </a:prstGeom>
        </p:spPr>
        <p:txBody>
          <a:bodyPr anchorCtr="0" anchor="ctr" bIns="91425" lIns="91425" rIns="91425" tIns="91425">
            <a:noAutofit/>
          </a:bodyPr>
          <a:lstStyle/>
          <a:p>
            <a:pPr lvl="0">
              <a:lnSpc>
                <a:spcPct val="150000"/>
              </a:lnSpc>
              <a:spcBef>
                <a:spcPts val="0"/>
              </a:spcBef>
              <a:buNone/>
            </a:pPr>
            <a:r>
              <a:rPr lang="en" sz="2400"/>
              <a:t>the BlindSpotter </a:t>
            </a:r>
            <a:r>
              <a:rPr lang="en" sz="3600"/>
              <a:t>DISRUPTS THE MARKET</a:t>
            </a:r>
            <a:r>
              <a:rPr lang="en" sz="2400"/>
              <a:t> by having an </a:t>
            </a:r>
            <a:r>
              <a:rPr lang="en" sz="3600"/>
              <a:t>affordable</a:t>
            </a:r>
            <a:r>
              <a:rPr lang="en" sz="2400"/>
              <a:t> blindspot device that </a:t>
            </a:r>
            <a:r>
              <a:rPr lang="en" sz="3600"/>
              <a:t>functions</a:t>
            </a:r>
            <a:r>
              <a:rPr lang="en" sz="2400"/>
              <a:t> just as well as the premium ones, and </a:t>
            </a:r>
            <a:r>
              <a:rPr lang="en" sz="3600"/>
              <a:t>suitable</a:t>
            </a:r>
            <a:r>
              <a:rPr lang="en" sz="2400"/>
              <a:t> for any vehicle.</a:t>
            </a:r>
          </a:p>
        </p:txBody>
      </p:sp>
      <p:sp>
        <p:nvSpPr>
          <p:cNvPr id="108" name="Shape 108"/>
          <p:cNvSpPr txBox="1"/>
          <p:nvPr/>
        </p:nvSpPr>
        <p:spPr>
          <a:xfrm>
            <a:off x="6482850" y="160750"/>
            <a:ext cx="2461500" cy="340500"/>
          </a:xfrm>
          <a:prstGeom prst="rect">
            <a:avLst/>
          </a:prstGeom>
          <a:noFill/>
          <a:ln>
            <a:noFill/>
          </a:ln>
        </p:spPr>
        <p:txBody>
          <a:bodyPr anchorCtr="0" anchor="t" bIns="91425" lIns="91425" rIns="91425" tIns="91425">
            <a:noAutofit/>
          </a:bodyPr>
          <a:lstStyle/>
          <a:p>
            <a:pPr lvl="0" rtl="0" algn="r">
              <a:spcBef>
                <a:spcPts val="0"/>
              </a:spcBef>
              <a:buNone/>
            </a:pPr>
            <a:r>
              <a:rPr lang="en" sz="1200">
                <a:solidFill>
                  <a:schemeClr val="lt1"/>
                </a:solidFill>
                <a:latin typeface="Oswald"/>
                <a:ea typeface="Oswald"/>
                <a:cs typeface="Oswald"/>
                <a:sym typeface="Oswald"/>
              </a:rPr>
              <a:t>What is the business about?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ctrTitle"/>
          </p:nvPr>
        </p:nvSpPr>
        <p:spPr>
          <a:xfrm>
            <a:off x="671257" y="1143200"/>
            <a:ext cx="7801500" cy="1730100"/>
          </a:xfrm>
          <a:prstGeom prst="rect">
            <a:avLst/>
          </a:prstGeom>
        </p:spPr>
        <p:txBody>
          <a:bodyPr anchorCtr="0" anchor="b" bIns="91425" lIns="91425" rIns="91425" tIns="91425">
            <a:noAutofit/>
          </a:bodyPr>
          <a:lstStyle/>
          <a:p>
            <a:pPr lvl="0" rtl="0">
              <a:spcBef>
                <a:spcPts val="0"/>
              </a:spcBef>
              <a:buNone/>
            </a:pPr>
            <a:r>
              <a:rPr lang="en"/>
              <a:t>Market Opportunities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idx="1" type="subTitle"/>
          </p:nvPr>
        </p:nvSpPr>
        <p:spPr>
          <a:xfrm>
            <a:off x="217150" y="1899000"/>
            <a:ext cx="4045200" cy="1345500"/>
          </a:xfrm>
          <a:prstGeom prst="rect">
            <a:avLst/>
          </a:prstGeom>
        </p:spPr>
        <p:txBody>
          <a:bodyPr anchorCtr="0" anchor="t" bIns="91425" lIns="91425" rIns="91425" tIns="91425">
            <a:noAutofit/>
          </a:bodyPr>
          <a:lstStyle/>
          <a:p>
            <a:pPr lvl="0">
              <a:spcBef>
                <a:spcPts val="0"/>
              </a:spcBef>
              <a:buNone/>
            </a:pPr>
            <a:r>
              <a:rPr lang="en" sz="3600">
                <a:latin typeface="Oswald"/>
                <a:ea typeface="Oswald"/>
                <a:cs typeface="Oswald"/>
                <a:sym typeface="Oswald"/>
              </a:rPr>
              <a:t>Booming</a:t>
            </a:r>
          </a:p>
          <a:p>
            <a:pPr lvl="0">
              <a:spcBef>
                <a:spcPts val="0"/>
              </a:spcBef>
              <a:buNone/>
            </a:pPr>
            <a:r>
              <a:rPr lang="en" sz="3600">
                <a:latin typeface="Oswald"/>
                <a:ea typeface="Oswald"/>
                <a:cs typeface="Oswald"/>
                <a:sym typeface="Oswald"/>
              </a:rPr>
              <a:t>Accessories Market</a:t>
            </a:r>
          </a:p>
        </p:txBody>
      </p:sp>
      <p:sp>
        <p:nvSpPr>
          <p:cNvPr id="119" name="Shape 119"/>
          <p:cNvSpPr txBox="1"/>
          <p:nvPr>
            <p:ph idx="2" type="body"/>
          </p:nvPr>
        </p:nvSpPr>
        <p:spPr>
          <a:xfrm>
            <a:off x="4939500" y="876600"/>
            <a:ext cx="3837000" cy="3695100"/>
          </a:xfrm>
          <a:prstGeom prst="rect">
            <a:avLst/>
          </a:prstGeom>
        </p:spPr>
        <p:txBody>
          <a:bodyPr anchorCtr="0" anchor="ctr" bIns="91425" lIns="91425" rIns="91425" tIns="91425">
            <a:noAutofit/>
          </a:bodyPr>
          <a:lstStyle/>
          <a:p>
            <a:pPr lvl="0" rtl="0" algn="ctr">
              <a:lnSpc>
                <a:spcPct val="100000"/>
              </a:lnSpc>
              <a:spcBef>
                <a:spcPts val="0"/>
              </a:spcBef>
              <a:buNone/>
            </a:pPr>
            <a:r>
              <a:rPr lang="en"/>
              <a:t>worth </a:t>
            </a:r>
            <a:r>
              <a:rPr lang="en" sz="3000"/>
              <a:t>USD$ </a:t>
            </a:r>
            <a:r>
              <a:rPr lang="en" sz="3600"/>
              <a:t>32 </a:t>
            </a:r>
            <a:r>
              <a:rPr lang="en" sz="3000"/>
              <a:t>million</a:t>
            </a:r>
            <a:r>
              <a:rPr lang="en" sz="3600"/>
              <a:t>  92%</a:t>
            </a:r>
            <a:r>
              <a:rPr lang="en"/>
              <a:t> willing to buy</a:t>
            </a:r>
          </a:p>
        </p:txBody>
      </p:sp>
      <p:sp>
        <p:nvSpPr>
          <p:cNvPr id="120" name="Shape 120"/>
          <p:cNvSpPr txBox="1"/>
          <p:nvPr/>
        </p:nvSpPr>
        <p:spPr>
          <a:xfrm>
            <a:off x="6315925" y="160750"/>
            <a:ext cx="2628300" cy="340500"/>
          </a:xfrm>
          <a:prstGeom prst="rect">
            <a:avLst/>
          </a:prstGeom>
          <a:noFill/>
          <a:ln>
            <a:noFill/>
          </a:ln>
        </p:spPr>
        <p:txBody>
          <a:bodyPr anchorCtr="0" anchor="t" bIns="91425" lIns="91425" rIns="91425" tIns="91425">
            <a:noAutofit/>
          </a:bodyPr>
          <a:lstStyle/>
          <a:p>
            <a:pPr lvl="0" rtl="0" algn="r">
              <a:spcBef>
                <a:spcPts val="0"/>
              </a:spcBef>
              <a:buNone/>
            </a:pPr>
            <a:r>
              <a:rPr lang="en" sz="1200">
                <a:solidFill>
                  <a:srgbClr val="999999"/>
                </a:solidFill>
                <a:latin typeface="Oswald"/>
                <a:ea typeface="Oswald"/>
                <a:cs typeface="Oswald"/>
                <a:sym typeface="Oswald"/>
              </a:rPr>
              <a:t>G</a:t>
            </a:r>
            <a:r>
              <a:rPr lang="en" sz="1200">
                <a:solidFill>
                  <a:srgbClr val="999999"/>
                </a:solidFill>
                <a:latin typeface="Oswald"/>
                <a:ea typeface="Oswald"/>
                <a:cs typeface="Oswald"/>
                <a:sym typeface="Oswald"/>
              </a:rPr>
              <a:t>rowth opportunities</a:t>
            </a:r>
          </a:p>
        </p:txBody>
      </p:sp>
      <p:sp>
        <p:nvSpPr>
          <p:cNvPr id="121" name="Shape 121"/>
          <p:cNvSpPr txBox="1"/>
          <p:nvPr/>
        </p:nvSpPr>
        <p:spPr>
          <a:xfrm>
            <a:off x="5154600" y="4728025"/>
            <a:ext cx="3837000" cy="425400"/>
          </a:xfrm>
          <a:prstGeom prst="rect">
            <a:avLst/>
          </a:prstGeom>
          <a:noFill/>
          <a:ln>
            <a:noFill/>
          </a:ln>
        </p:spPr>
        <p:txBody>
          <a:bodyPr anchorCtr="0" anchor="t" bIns="91425" lIns="91425" rIns="91425" tIns="91425">
            <a:noAutofit/>
          </a:bodyPr>
          <a:lstStyle/>
          <a:p>
            <a:pPr lvl="0" algn="r">
              <a:spcBef>
                <a:spcPts val="0"/>
              </a:spcBef>
              <a:buNone/>
            </a:pPr>
            <a:r>
              <a:rPr lang="en" sz="1100">
                <a:solidFill>
                  <a:schemeClr val="lt1"/>
                </a:solidFill>
                <a:latin typeface="Roboto"/>
                <a:ea typeface="Roboto"/>
                <a:cs typeface="Roboto"/>
                <a:sym typeface="Roboto"/>
              </a:rPr>
              <a:t>(Source: Automotive Industry Analysis 2016)</a:t>
            </a:r>
          </a:p>
        </p:txBody>
      </p:sp>
      <p:sp>
        <p:nvSpPr>
          <p:cNvPr id="122" name="Shape 122"/>
          <p:cNvSpPr/>
          <p:nvPr/>
        </p:nvSpPr>
        <p:spPr>
          <a:xfrm>
            <a:off x="4863125" y="4317825"/>
            <a:ext cx="841200" cy="5124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265500" y="1927800"/>
            <a:ext cx="4045200" cy="1287900"/>
          </a:xfrm>
          <a:prstGeom prst="rect">
            <a:avLst/>
          </a:prstGeom>
        </p:spPr>
        <p:txBody>
          <a:bodyPr anchorCtr="0" anchor="b" bIns="91425" lIns="91425" rIns="91425" tIns="91425">
            <a:noAutofit/>
          </a:bodyPr>
          <a:lstStyle/>
          <a:p>
            <a:pPr lvl="0">
              <a:spcBef>
                <a:spcPts val="0"/>
              </a:spcBef>
              <a:buNone/>
            </a:pPr>
            <a:r>
              <a:rPr lang="en" sz="3600"/>
              <a:t>Rise of the Sharing Economy</a:t>
            </a:r>
          </a:p>
        </p:txBody>
      </p:sp>
      <p:sp>
        <p:nvSpPr>
          <p:cNvPr id="128" name="Shape 128"/>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rtl="0" algn="ctr">
              <a:lnSpc>
                <a:spcPct val="100000"/>
              </a:lnSpc>
              <a:spcBef>
                <a:spcPts val="0"/>
              </a:spcBef>
              <a:spcAft>
                <a:spcPts val="0"/>
              </a:spcAft>
              <a:buNone/>
            </a:pPr>
            <a:r>
              <a:rPr lang="en" sz="3600"/>
              <a:t>9.6 million cars</a:t>
            </a:r>
          </a:p>
          <a:p>
            <a:pPr lvl="0" algn="ctr">
              <a:lnSpc>
                <a:spcPct val="100000"/>
              </a:lnSpc>
              <a:spcBef>
                <a:spcPts val="0"/>
              </a:spcBef>
              <a:spcAft>
                <a:spcPts val="0"/>
              </a:spcAft>
              <a:buNone/>
            </a:pPr>
            <a:r>
              <a:rPr lang="en" sz="2400"/>
              <a:t>TAM: 283 million USD$</a:t>
            </a:r>
          </a:p>
        </p:txBody>
      </p:sp>
      <p:sp>
        <p:nvSpPr>
          <p:cNvPr id="129" name="Shape 129"/>
          <p:cNvSpPr txBox="1"/>
          <p:nvPr>
            <p:ph idx="1" type="subTitle"/>
          </p:nvPr>
        </p:nvSpPr>
        <p:spPr>
          <a:xfrm>
            <a:off x="265500" y="3302400"/>
            <a:ext cx="4045200" cy="1345500"/>
          </a:xfrm>
          <a:prstGeom prst="rect">
            <a:avLst/>
          </a:prstGeom>
        </p:spPr>
        <p:txBody>
          <a:bodyPr anchorCtr="0" anchor="t" bIns="91425" lIns="91425" rIns="91425" tIns="91425">
            <a:noAutofit/>
          </a:bodyPr>
          <a:lstStyle/>
          <a:p>
            <a:pPr lvl="0">
              <a:spcBef>
                <a:spcPts val="0"/>
              </a:spcBef>
              <a:buNone/>
            </a:pPr>
            <a:r>
              <a:rPr lang="en" sz="1800"/>
              <a:t>Uber | Lyft | Zipcar</a:t>
            </a:r>
          </a:p>
        </p:txBody>
      </p:sp>
      <p:sp>
        <p:nvSpPr>
          <p:cNvPr id="130" name="Shape 130"/>
          <p:cNvSpPr txBox="1"/>
          <p:nvPr/>
        </p:nvSpPr>
        <p:spPr>
          <a:xfrm>
            <a:off x="6315925" y="160750"/>
            <a:ext cx="2628300" cy="340500"/>
          </a:xfrm>
          <a:prstGeom prst="rect">
            <a:avLst/>
          </a:prstGeom>
          <a:noFill/>
          <a:ln>
            <a:noFill/>
          </a:ln>
        </p:spPr>
        <p:txBody>
          <a:bodyPr anchorCtr="0" anchor="t" bIns="91425" lIns="91425" rIns="91425" tIns="91425">
            <a:noAutofit/>
          </a:bodyPr>
          <a:lstStyle/>
          <a:p>
            <a:pPr lvl="0" rtl="0" algn="r">
              <a:spcBef>
                <a:spcPts val="0"/>
              </a:spcBef>
              <a:buNone/>
            </a:pPr>
            <a:r>
              <a:rPr lang="en" sz="1200">
                <a:solidFill>
                  <a:srgbClr val="666666"/>
                </a:solidFill>
                <a:latin typeface="Oswald"/>
                <a:ea typeface="Oswald"/>
                <a:cs typeface="Oswald"/>
                <a:sym typeface="Oswald"/>
              </a:rPr>
              <a:t>G</a:t>
            </a:r>
            <a:r>
              <a:rPr lang="en" sz="1200">
                <a:solidFill>
                  <a:srgbClr val="666666"/>
                </a:solidFill>
                <a:latin typeface="Oswald"/>
                <a:ea typeface="Oswald"/>
                <a:cs typeface="Oswald"/>
                <a:sym typeface="Oswald"/>
              </a:rPr>
              <a:t>rowth opportunities</a:t>
            </a:r>
          </a:p>
        </p:txBody>
      </p:sp>
      <p:sp>
        <p:nvSpPr>
          <p:cNvPr id="131" name="Shape 131"/>
          <p:cNvSpPr txBox="1"/>
          <p:nvPr/>
        </p:nvSpPr>
        <p:spPr>
          <a:xfrm>
            <a:off x="5154600" y="4728025"/>
            <a:ext cx="3837000" cy="425400"/>
          </a:xfrm>
          <a:prstGeom prst="rect">
            <a:avLst/>
          </a:prstGeom>
          <a:noFill/>
          <a:ln>
            <a:noFill/>
          </a:ln>
        </p:spPr>
        <p:txBody>
          <a:bodyPr anchorCtr="0" anchor="t" bIns="91425" lIns="91425" rIns="91425" tIns="91425">
            <a:noAutofit/>
          </a:bodyPr>
          <a:lstStyle/>
          <a:p>
            <a:pPr lvl="0" rtl="0" algn="r">
              <a:spcBef>
                <a:spcPts val="0"/>
              </a:spcBef>
              <a:buNone/>
            </a:pPr>
            <a:r>
              <a:rPr lang="en" sz="1100">
                <a:solidFill>
                  <a:schemeClr val="lt1"/>
                </a:solidFill>
                <a:latin typeface="Roboto"/>
                <a:ea typeface="Roboto"/>
                <a:cs typeface="Roboto"/>
                <a:sym typeface="Roboto"/>
              </a:rPr>
              <a:t>(Source: Automotive Industry Analysis 2016)</a:t>
            </a:r>
          </a:p>
        </p:txBody>
      </p:sp>
      <p:sp>
        <p:nvSpPr>
          <p:cNvPr id="132" name="Shape 132"/>
          <p:cNvSpPr/>
          <p:nvPr/>
        </p:nvSpPr>
        <p:spPr>
          <a:xfrm>
            <a:off x="4863125" y="4317825"/>
            <a:ext cx="841200" cy="5124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